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14" r:id="rId2"/>
    <p:sldId id="315" r:id="rId3"/>
    <p:sldId id="308" r:id="rId4"/>
    <p:sldId id="309" r:id="rId5"/>
    <p:sldId id="270" r:id="rId6"/>
    <p:sldId id="271" r:id="rId7"/>
    <p:sldId id="296" r:id="rId8"/>
    <p:sldId id="272" r:id="rId9"/>
    <p:sldId id="273" r:id="rId10"/>
    <p:sldId id="274" r:id="rId11"/>
    <p:sldId id="310" r:id="rId12"/>
    <p:sldId id="311" r:id="rId13"/>
    <p:sldId id="275" r:id="rId14"/>
    <p:sldId id="313" r:id="rId15"/>
    <p:sldId id="312" r:id="rId16"/>
    <p:sldId id="276" r:id="rId17"/>
    <p:sldId id="277" r:id="rId18"/>
    <p:sldId id="278" r:id="rId19"/>
    <p:sldId id="279" r:id="rId20"/>
    <p:sldId id="280" r:id="rId21"/>
    <p:sldId id="281" r:id="rId22"/>
    <p:sldId id="282" r:id="rId23"/>
    <p:sldId id="283" r:id="rId24"/>
    <p:sldId id="284" r:id="rId25"/>
    <p:sldId id="297" r:id="rId26"/>
    <p:sldId id="298" r:id="rId27"/>
    <p:sldId id="299" r:id="rId28"/>
    <p:sldId id="300" r:id="rId29"/>
    <p:sldId id="301" r:id="rId30"/>
    <p:sldId id="302" r:id="rId31"/>
    <p:sldId id="303" r:id="rId32"/>
    <p:sldId id="304" r:id="rId33"/>
    <p:sldId id="305" r:id="rId34"/>
    <p:sldId id="306" r:id="rId35"/>
    <p:sldId id="30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896" userDrawn="1">
          <p15:clr>
            <a:srgbClr val="A4A3A4"/>
          </p15:clr>
        </p15:guide>
        <p15:guide id="2" orient="horz" pos="984" userDrawn="1">
          <p15:clr>
            <a:srgbClr val="A4A3A4"/>
          </p15:clr>
        </p15:guide>
        <p15:guide id="4" pos="2928" userDrawn="1">
          <p15:clr>
            <a:srgbClr val="A4A3A4"/>
          </p15:clr>
        </p15:guide>
        <p15:guide id="5" pos="53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3AA299-FFFD-043D-756F-C35DF29CACE5}" name="Laura Fisher" initials="LF" userId="S::laura@asa2fly.com::06fd7721-2054-418f-b68a-44a53c3781de" providerId="AD"/>
  <p188:author id="{729D26A4-A9E9-7576-F18E-F013F6E48725}" name="Kathy Kotomaimoce" initials="KK" userId="S::kathyk@asa2fly.com::049bae70-d02b-4334-9971-3cbda3335aff" providerId="AD"/>
  <p188:author id="{4321DDF9-F6FD-1A83-D900-530E91E0CED1}" name="Laura Fisher" initials="LF" userId="Laura Fis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48F"/>
    <a:srgbClr val="5A473E"/>
    <a:srgbClr val="204165"/>
    <a:srgbClr val="6E28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0" autoAdjust="0"/>
    <p:restoredTop sz="96259"/>
  </p:normalViewPr>
  <p:slideViewPr>
    <p:cSldViewPr>
      <p:cViewPr varScale="1">
        <p:scale>
          <a:sx n="98" d="100"/>
          <a:sy n="98" d="100"/>
        </p:scale>
        <p:origin x="90" y="216"/>
      </p:cViewPr>
      <p:guideLst>
        <p:guide pos="4896"/>
        <p:guide orient="horz" pos="984"/>
        <p:guide pos="2928"/>
        <p:guide pos="537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C0D48-15E9-5F40-8B89-C1C7124668FD}"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432AB-4247-D946-9D7D-8777091C93EF}" type="slidenum">
              <a:rPr lang="en-US" smtClean="0"/>
              <a:t>‹#›</a:t>
            </a:fld>
            <a:endParaRPr lang="en-US"/>
          </a:p>
        </p:txBody>
      </p:sp>
    </p:spTree>
    <p:extLst>
      <p:ext uri="{BB962C8B-B14F-4D97-AF65-F5344CB8AC3E}">
        <p14:creationId xmlns:p14="http://schemas.microsoft.com/office/powerpoint/2010/main" val="6172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D529A2-B7B1-4C00-4AE7-6FD2121772D0}"/>
              </a:ext>
            </a:extLst>
          </p:cNvPr>
          <p:cNvSpPr/>
          <p:nvPr userDrawn="1"/>
        </p:nvSpPr>
        <p:spPr>
          <a:xfrm>
            <a:off x="0" y="5867400"/>
            <a:ext cx="12192000" cy="9906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8A34748-E48F-B462-53EA-B6709A326847}"/>
              </a:ext>
            </a:extLst>
          </p:cNvPr>
          <p:cNvSpPr>
            <a:spLocks noGrp="1"/>
          </p:cNvSpPr>
          <p:nvPr>
            <p:ph type="body" sz="half" idx="2"/>
          </p:nvPr>
        </p:nvSpPr>
        <p:spPr>
          <a:xfrm>
            <a:off x="723900" y="5981700"/>
            <a:ext cx="2019300" cy="527050"/>
          </a:xfrm>
          <a:prstGeom prst="rect">
            <a:avLst/>
          </a:prstGeom>
        </p:spPr>
        <p:txBody>
          <a:bodyPr lIns="0">
            <a:noAutofit/>
          </a:bodyPr>
          <a:lstStyle>
            <a:lvl1pPr marL="0" indent="0">
              <a:lnSpc>
                <a:spcPts val="2500"/>
              </a:lnSpc>
              <a:buNone/>
              <a:defRPr sz="2200" b="1" i="0">
                <a:solidFill>
                  <a:srgbClr val="6E2820"/>
                </a:solidFill>
                <a:latin typeface="Aptos" panose="020B0004020202020204" pitchFamily="34" charset="0"/>
                <a:ea typeface="Roboto Condensed" panose="02000000000000000000" pitchFamily="2" charset="0"/>
                <a:cs typeface="Roboto Condensed"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a:t>
            </a:r>
          </a:p>
        </p:txBody>
      </p:sp>
      <p:sp>
        <p:nvSpPr>
          <p:cNvPr id="9" name="Text Placeholder 3">
            <a:extLst>
              <a:ext uri="{FF2B5EF4-FFF2-40B4-BE49-F238E27FC236}">
                <a16:creationId xmlns:a16="http://schemas.microsoft.com/office/drawing/2014/main" id="{763EAAA2-654C-6764-AE54-212AEF7DC181}"/>
              </a:ext>
            </a:extLst>
          </p:cNvPr>
          <p:cNvSpPr>
            <a:spLocks noGrp="1"/>
          </p:cNvSpPr>
          <p:nvPr>
            <p:ph type="body" sz="half" idx="10"/>
          </p:nvPr>
        </p:nvSpPr>
        <p:spPr>
          <a:xfrm>
            <a:off x="2743200" y="5981700"/>
            <a:ext cx="8609010" cy="876300"/>
          </a:xfrm>
          <a:prstGeom prst="rect">
            <a:avLst/>
          </a:prstGeom>
        </p:spPr>
        <p:txBody>
          <a:bodyPr lIns="0">
            <a:normAutofit/>
          </a:bodyPr>
          <a:lstStyle>
            <a:lvl1pPr marL="0" indent="0">
              <a:lnSpc>
                <a:spcPts val="2500"/>
              </a:lnSpc>
              <a:spcBef>
                <a:spcPts val="0"/>
              </a:spcBef>
              <a:buNone/>
              <a:defRPr sz="2200" b="1" i="0">
                <a:latin typeface="Aptos" panose="020B0004020202020204" pitchFamily="34" charset="0"/>
                <a:ea typeface="Roboto Condensed" panose="02000000000000000000" pitchFamily="2" charset="0"/>
                <a:cs typeface="Roboto Condensed"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a:t>
            </a:r>
          </a:p>
        </p:txBody>
      </p:sp>
      <p:sp>
        <p:nvSpPr>
          <p:cNvPr id="2" name="TextBox 1">
            <a:extLst>
              <a:ext uri="{FF2B5EF4-FFF2-40B4-BE49-F238E27FC236}">
                <a16:creationId xmlns:a16="http://schemas.microsoft.com/office/drawing/2014/main" id="{0979BB58-DB94-1F37-49AC-AE010C995763}"/>
              </a:ext>
            </a:extLst>
          </p:cNvPr>
          <p:cNvSpPr txBox="1"/>
          <p:nvPr userDrawn="1"/>
        </p:nvSpPr>
        <p:spPr>
          <a:xfrm>
            <a:off x="8944858" y="6658317"/>
            <a:ext cx="3247142" cy="196977"/>
          </a:xfrm>
          <a:prstGeom prst="rect">
            <a:avLst/>
          </a:prstGeom>
          <a:noFill/>
        </p:spPr>
        <p:txBody>
          <a:bodyPr wrap="square" rIns="64008" bIns="27432" rtlCol="0">
            <a:spAutoFit/>
          </a:bodyPr>
          <a:lstStyle/>
          <a:p>
            <a:pPr algn="r"/>
            <a:r>
              <a:rPr lang="en-US" sz="800" b="0" dirty="0">
                <a:solidFill>
                  <a:schemeClr val="tx1">
                    <a:lumMod val="50000"/>
                    <a:lumOff val="50000"/>
                  </a:schemeClr>
                </a:solidFill>
                <a:latin typeface="Aptos" panose="020B0004020202020204" pitchFamily="34" charset="0"/>
              </a:rPr>
              <a:t>The Turbine Pilot’s Flight Manual | Gregory N. Brown and Mark J. Holt</a:t>
            </a:r>
          </a:p>
        </p:txBody>
      </p:sp>
    </p:spTree>
    <p:extLst>
      <p:ext uri="{BB962C8B-B14F-4D97-AF65-F5344CB8AC3E}">
        <p14:creationId xmlns:p14="http://schemas.microsoft.com/office/powerpoint/2010/main" val="1673624131"/>
      </p:ext>
    </p:extLst>
  </p:cSld>
  <p:clrMapOvr>
    <a:masterClrMapping/>
  </p:clrMapOvr>
  <p:extLst>
    <p:ext uri="{DCECCB84-F9BA-43D5-87BE-67443E8EF086}">
      <p15:sldGuideLst xmlns:p15="http://schemas.microsoft.com/office/powerpoint/2012/main">
        <p15:guide id="1" orient="horz" pos="1848" userDrawn="1">
          <p15:clr>
            <a:srgbClr val="FBAE40"/>
          </p15:clr>
        </p15:guide>
        <p15:guide id="2" pos="3840" userDrawn="1">
          <p15:clr>
            <a:srgbClr val="FBAE40"/>
          </p15:clr>
        </p15:guide>
        <p15:guide id="3" pos="456" userDrawn="1">
          <p15:clr>
            <a:srgbClr val="FBAE40"/>
          </p15:clr>
        </p15:guide>
        <p15:guide id="4" pos="17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42276-B867-0745-DF59-3EEA08D2EFDA}"/>
              </a:ext>
            </a:extLst>
          </p:cNvPr>
          <p:cNvSpPr>
            <a:spLocks noGrp="1"/>
          </p:cNvSpPr>
          <p:nvPr>
            <p:ph type="dt" sz="half" idx="10"/>
          </p:nvPr>
        </p:nvSpPr>
        <p:spPr/>
        <p:txBody>
          <a:bodyPr/>
          <a:lstStyle/>
          <a:p>
            <a:fld id="{502BAB0E-C032-2C4D-BEBB-BE4437E7721B}" type="datetimeFigureOut">
              <a:rPr lang="en-US" smtClean="0"/>
              <a:t>7/15/2024</a:t>
            </a:fld>
            <a:endParaRPr lang="en-US" dirty="0"/>
          </a:p>
        </p:txBody>
      </p:sp>
      <p:sp>
        <p:nvSpPr>
          <p:cNvPr id="3" name="Footer Placeholder 2">
            <a:extLst>
              <a:ext uri="{FF2B5EF4-FFF2-40B4-BE49-F238E27FC236}">
                <a16:creationId xmlns:a16="http://schemas.microsoft.com/office/drawing/2014/main" id="{2C9E4077-3C52-6595-E061-E283EC93309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9CF494C-2D66-91E9-D0E5-B66CF4580FCF}"/>
              </a:ext>
            </a:extLst>
          </p:cNvPr>
          <p:cNvSpPr>
            <a:spLocks noGrp="1"/>
          </p:cNvSpPr>
          <p:nvPr>
            <p:ph type="sldNum" sz="quarter" idx="12"/>
          </p:nvPr>
        </p:nvSpPr>
        <p:spPr/>
        <p:txBody>
          <a:bodyPr/>
          <a:lstStyle/>
          <a:p>
            <a:fld id="{F4F1ECD9-32BB-F549-BB6B-773CB6B4CE43}" type="slidenum">
              <a:rPr lang="en-US" smtClean="0"/>
              <a:t>‹#›</a:t>
            </a:fld>
            <a:endParaRPr lang="en-US" dirty="0"/>
          </a:p>
        </p:txBody>
      </p:sp>
    </p:spTree>
    <p:extLst>
      <p:ext uri="{BB962C8B-B14F-4D97-AF65-F5344CB8AC3E}">
        <p14:creationId xmlns:p14="http://schemas.microsoft.com/office/powerpoint/2010/main" val="2766754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1A30-1A78-4D4D-4356-3794CE1B9633}"/>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1FB00A7-87E3-DCF2-A772-EE18AA9EF242}"/>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01CC46-72E3-486D-1CBE-CA270C45ECB5}"/>
              </a:ext>
            </a:extLst>
          </p:cNvPr>
          <p:cNvSpPr>
            <a:spLocks noGrp="1"/>
          </p:cNvSpPr>
          <p:nvPr>
            <p:ph type="dt" sz="half" idx="10"/>
          </p:nvPr>
        </p:nvSpPr>
        <p:spPr/>
        <p:txBody>
          <a:bodyPr/>
          <a:lstStyle/>
          <a:p>
            <a:fld id="{502BAB0E-C032-2C4D-BEBB-BE4437E7721B}" type="datetimeFigureOut">
              <a:rPr lang="en-US" smtClean="0"/>
              <a:t>7/15/2024</a:t>
            </a:fld>
            <a:endParaRPr lang="en-US" dirty="0"/>
          </a:p>
        </p:txBody>
      </p:sp>
      <p:sp>
        <p:nvSpPr>
          <p:cNvPr id="5" name="Footer Placeholder 4">
            <a:extLst>
              <a:ext uri="{FF2B5EF4-FFF2-40B4-BE49-F238E27FC236}">
                <a16:creationId xmlns:a16="http://schemas.microsoft.com/office/drawing/2014/main" id="{592530CE-45DA-86F1-52E1-2290512A7F7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9D09ADF-C8CE-D8DE-BBCE-0E7F2F619670}"/>
              </a:ext>
            </a:extLst>
          </p:cNvPr>
          <p:cNvSpPr>
            <a:spLocks noGrp="1"/>
          </p:cNvSpPr>
          <p:nvPr>
            <p:ph type="sldNum" sz="quarter" idx="12"/>
          </p:nvPr>
        </p:nvSpPr>
        <p:spPr/>
        <p:txBody>
          <a:bodyPr/>
          <a:lstStyle/>
          <a:p>
            <a:fld id="{F4F1ECD9-32BB-F549-BB6B-773CB6B4CE43}" type="slidenum">
              <a:rPr lang="en-US" smtClean="0"/>
              <a:t>‹#›</a:t>
            </a:fld>
            <a:endParaRPr lang="en-US" dirty="0"/>
          </a:p>
        </p:txBody>
      </p:sp>
    </p:spTree>
    <p:extLst>
      <p:ext uri="{BB962C8B-B14F-4D97-AF65-F5344CB8AC3E}">
        <p14:creationId xmlns:p14="http://schemas.microsoft.com/office/powerpoint/2010/main" val="1260839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7B192-27D7-82D1-CB70-C3C1B4C15E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7253D3C-B009-60BE-73EA-7B3CBAF0429F}"/>
              </a:ext>
            </a:extLst>
          </p:cNvPr>
          <p:cNvSpPr>
            <a:spLocks noGrp="1"/>
          </p:cNvSpPr>
          <p:nvPr>
            <p:ph type="body" idx="1"/>
          </p:nvPr>
        </p:nvSpPr>
        <p:spPr>
          <a:xfrm>
            <a:off x="831850" y="4589463"/>
            <a:ext cx="10515600" cy="1500187"/>
          </a:xfrm>
          <a:prstGeom prst="rect">
            <a:avLst/>
          </a:prstGeom>
        </p:spPr>
        <p:txBody>
          <a:bodyPr/>
          <a:lstStyle>
            <a:lvl1pPr marL="0" indent="0">
              <a:buNone/>
              <a:defRPr sz="22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39592F7-1A27-62F8-3C91-EDF5A4C90DFA}"/>
              </a:ext>
            </a:extLst>
          </p:cNvPr>
          <p:cNvSpPr>
            <a:spLocks noGrp="1"/>
          </p:cNvSpPr>
          <p:nvPr>
            <p:ph type="dt" sz="half" idx="10"/>
          </p:nvPr>
        </p:nvSpPr>
        <p:spPr/>
        <p:txBody>
          <a:bodyPr/>
          <a:lstStyle/>
          <a:p>
            <a:fld id="{502BAB0E-C032-2C4D-BEBB-BE4437E7721B}" type="datetimeFigureOut">
              <a:rPr lang="en-US" smtClean="0"/>
              <a:t>7/15/2024</a:t>
            </a:fld>
            <a:endParaRPr lang="en-US" dirty="0"/>
          </a:p>
        </p:txBody>
      </p:sp>
      <p:sp>
        <p:nvSpPr>
          <p:cNvPr id="5" name="Footer Placeholder 4">
            <a:extLst>
              <a:ext uri="{FF2B5EF4-FFF2-40B4-BE49-F238E27FC236}">
                <a16:creationId xmlns:a16="http://schemas.microsoft.com/office/drawing/2014/main" id="{D374893B-9100-492F-8879-89D60F95597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32747EE-FCF2-CE03-0ABF-BD018F678A6C}"/>
              </a:ext>
            </a:extLst>
          </p:cNvPr>
          <p:cNvSpPr>
            <a:spLocks noGrp="1"/>
          </p:cNvSpPr>
          <p:nvPr>
            <p:ph type="sldNum" sz="quarter" idx="12"/>
          </p:nvPr>
        </p:nvSpPr>
        <p:spPr/>
        <p:txBody>
          <a:bodyPr/>
          <a:lstStyle/>
          <a:p>
            <a:fld id="{F4F1ECD9-32BB-F549-BB6B-773CB6B4CE43}" type="slidenum">
              <a:rPr lang="en-US" smtClean="0"/>
              <a:t>‹#›</a:t>
            </a:fld>
            <a:endParaRPr lang="en-US" dirty="0"/>
          </a:p>
        </p:txBody>
      </p:sp>
    </p:spTree>
    <p:extLst>
      <p:ext uri="{BB962C8B-B14F-4D97-AF65-F5344CB8AC3E}">
        <p14:creationId xmlns:p14="http://schemas.microsoft.com/office/powerpoint/2010/main" val="142071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B637-4752-31D1-7550-00DAE12D76C7}"/>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33FEA4A-B4E6-DC76-F3E2-4F6C7BE4D69F}"/>
              </a:ext>
            </a:extLst>
          </p:cNvPr>
          <p:cNvSpPr>
            <a:spLocks noGrp="1"/>
          </p:cNvSpPr>
          <p:nvPr>
            <p:ph type="dt" sz="half" idx="10"/>
          </p:nvPr>
        </p:nvSpPr>
        <p:spPr/>
        <p:txBody>
          <a:bodyPr/>
          <a:lstStyle/>
          <a:p>
            <a:fld id="{502BAB0E-C032-2C4D-BEBB-BE4437E7721B}" type="datetimeFigureOut">
              <a:rPr lang="en-US" smtClean="0"/>
              <a:t>7/15/2024</a:t>
            </a:fld>
            <a:endParaRPr lang="en-US" dirty="0"/>
          </a:p>
        </p:txBody>
      </p:sp>
      <p:sp>
        <p:nvSpPr>
          <p:cNvPr id="4" name="Footer Placeholder 3">
            <a:extLst>
              <a:ext uri="{FF2B5EF4-FFF2-40B4-BE49-F238E27FC236}">
                <a16:creationId xmlns:a16="http://schemas.microsoft.com/office/drawing/2014/main" id="{E7F26E09-8680-EAF0-8D82-34592B7A0F1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52276F04-69C8-1250-9CB1-42D60B93BAC9}"/>
              </a:ext>
            </a:extLst>
          </p:cNvPr>
          <p:cNvSpPr>
            <a:spLocks noGrp="1"/>
          </p:cNvSpPr>
          <p:nvPr>
            <p:ph type="sldNum" sz="quarter" idx="12"/>
          </p:nvPr>
        </p:nvSpPr>
        <p:spPr/>
        <p:txBody>
          <a:bodyPr/>
          <a:lstStyle/>
          <a:p>
            <a:fld id="{F4F1ECD9-32BB-F549-BB6B-773CB6B4CE43}" type="slidenum">
              <a:rPr lang="en-US" smtClean="0"/>
              <a:t>‹#›</a:t>
            </a:fld>
            <a:endParaRPr lang="en-US" dirty="0"/>
          </a:p>
        </p:txBody>
      </p:sp>
    </p:spTree>
    <p:extLst>
      <p:ext uri="{BB962C8B-B14F-4D97-AF65-F5344CB8AC3E}">
        <p14:creationId xmlns:p14="http://schemas.microsoft.com/office/powerpoint/2010/main" val="2686182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C3057-79D4-406E-9538-66832B7EC5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FAE8CB-C607-F0DD-1DD6-7D4FE7096AF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15462-0A14-C270-CE14-2AD65DBFCDD5}"/>
              </a:ext>
            </a:extLst>
          </p:cNvPr>
          <p:cNvSpPr>
            <a:spLocks noGrp="1"/>
          </p:cNvSpPr>
          <p:nvPr>
            <p:ph type="dt" sz="half" idx="10"/>
          </p:nvPr>
        </p:nvSpPr>
        <p:spPr/>
        <p:txBody>
          <a:bodyPr/>
          <a:lstStyle/>
          <a:p>
            <a:fld id="{502BAB0E-C032-2C4D-BEBB-BE4437E7721B}" type="datetimeFigureOut">
              <a:rPr lang="en-US" smtClean="0"/>
              <a:t>7/15/2024</a:t>
            </a:fld>
            <a:endParaRPr lang="en-US" dirty="0"/>
          </a:p>
        </p:txBody>
      </p:sp>
      <p:sp>
        <p:nvSpPr>
          <p:cNvPr id="5" name="Footer Placeholder 4">
            <a:extLst>
              <a:ext uri="{FF2B5EF4-FFF2-40B4-BE49-F238E27FC236}">
                <a16:creationId xmlns:a16="http://schemas.microsoft.com/office/drawing/2014/main" id="{84A95B9B-3203-F7B5-AEE2-1C1E863A624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C92FD73-4A3F-12DE-1341-B5D67E28E95D}"/>
              </a:ext>
            </a:extLst>
          </p:cNvPr>
          <p:cNvSpPr>
            <a:spLocks noGrp="1"/>
          </p:cNvSpPr>
          <p:nvPr>
            <p:ph type="sldNum" sz="quarter" idx="12"/>
          </p:nvPr>
        </p:nvSpPr>
        <p:spPr/>
        <p:txBody>
          <a:bodyPr/>
          <a:lstStyle/>
          <a:p>
            <a:fld id="{F4F1ECD9-32BB-F549-BB6B-773CB6B4CE43}" type="slidenum">
              <a:rPr lang="en-US" smtClean="0"/>
              <a:t>‹#›</a:t>
            </a:fld>
            <a:endParaRPr lang="en-US" dirty="0"/>
          </a:p>
        </p:txBody>
      </p:sp>
    </p:spTree>
    <p:extLst>
      <p:ext uri="{BB962C8B-B14F-4D97-AF65-F5344CB8AC3E}">
        <p14:creationId xmlns:p14="http://schemas.microsoft.com/office/powerpoint/2010/main" val="357071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8C2E8D-5884-53FD-1E52-13EBB6E041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7851B-6375-CD31-E656-0378F4AA724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26EFF-8D34-4648-96F7-5C21E2D5700C}"/>
              </a:ext>
            </a:extLst>
          </p:cNvPr>
          <p:cNvSpPr>
            <a:spLocks noGrp="1"/>
          </p:cNvSpPr>
          <p:nvPr>
            <p:ph type="dt" sz="half" idx="10"/>
          </p:nvPr>
        </p:nvSpPr>
        <p:spPr/>
        <p:txBody>
          <a:bodyPr/>
          <a:lstStyle/>
          <a:p>
            <a:fld id="{502BAB0E-C032-2C4D-BEBB-BE4437E7721B}" type="datetimeFigureOut">
              <a:rPr lang="en-US" smtClean="0"/>
              <a:t>7/15/2024</a:t>
            </a:fld>
            <a:endParaRPr lang="en-US" dirty="0"/>
          </a:p>
        </p:txBody>
      </p:sp>
      <p:sp>
        <p:nvSpPr>
          <p:cNvPr id="5" name="Footer Placeholder 4">
            <a:extLst>
              <a:ext uri="{FF2B5EF4-FFF2-40B4-BE49-F238E27FC236}">
                <a16:creationId xmlns:a16="http://schemas.microsoft.com/office/drawing/2014/main" id="{E07E11C9-59FA-14CA-B207-B18C73F0F0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76CDE9B-95C6-CCE8-97DC-A68850A41617}"/>
              </a:ext>
            </a:extLst>
          </p:cNvPr>
          <p:cNvSpPr>
            <a:spLocks noGrp="1"/>
          </p:cNvSpPr>
          <p:nvPr>
            <p:ph type="sldNum" sz="quarter" idx="12"/>
          </p:nvPr>
        </p:nvSpPr>
        <p:spPr/>
        <p:txBody>
          <a:bodyPr/>
          <a:lstStyle/>
          <a:p>
            <a:fld id="{F4F1ECD9-32BB-F549-BB6B-773CB6B4CE43}" type="slidenum">
              <a:rPr lang="en-US" smtClean="0"/>
              <a:t>‹#›</a:t>
            </a:fld>
            <a:endParaRPr lang="en-US" dirty="0"/>
          </a:p>
        </p:txBody>
      </p:sp>
    </p:spTree>
    <p:extLst>
      <p:ext uri="{BB962C8B-B14F-4D97-AF65-F5344CB8AC3E}">
        <p14:creationId xmlns:p14="http://schemas.microsoft.com/office/powerpoint/2010/main" val="335765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999B72-A7B3-200A-CD96-01F357B11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2BAB0E-C032-2C4D-BEBB-BE4437E7721B}" type="datetimeFigureOut">
              <a:rPr lang="en-US" smtClean="0"/>
              <a:t>7/15/2024</a:t>
            </a:fld>
            <a:endParaRPr lang="en-US" dirty="0"/>
          </a:p>
        </p:txBody>
      </p:sp>
      <p:sp>
        <p:nvSpPr>
          <p:cNvPr id="6" name="Slide Number Placeholder 5">
            <a:extLst>
              <a:ext uri="{FF2B5EF4-FFF2-40B4-BE49-F238E27FC236}">
                <a16:creationId xmlns:a16="http://schemas.microsoft.com/office/drawing/2014/main" id="{917A6B3B-0A19-B73E-BBBD-D7AEFBE2A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F1ECD9-32BB-F549-BB6B-773CB6B4CE43}" type="slidenum">
              <a:rPr lang="en-US" smtClean="0"/>
              <a:t>‹#›</a:t>
            </a:fld>
            <a:endParaRPr lang="en-US" dirty="0"/>
          </a:p>
        </p:txBody>
      </p:sp>
      <p:sp>
        <p:nvSpPr>
          <p:cNvPr id="2" name="Text Placeholder 2">
            <a:extLst>
              <a:ext uri="{FF2B5EF4-FFF2-40B4-BE49-F238E27FC236}">
                <a16:creationId xmlns:a16="http://schemas.microsoft.com/office/drawing/2014/main" id="{34C32B93-F6C4-459C-9833-FD405FD639C2}"/>
              </a:ext>
            </a:extLst>
          </p:cNvPr>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Click to edit Master text styles</a:t>
            </a:r>
          </a:p>
        </p:txBody>
      </p:sp>
    </p:spTree>
    <p:extLst>
      <p:ext uri="{BB962C8B-B14F-4D97-AF65-F5344CB8AC3E}">
        <p14:creationId xmlns:p14="http://schemas.microsoft.com/office/powerpoint/2010/main" val="3010498372"/>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0" r:id="rId3"/>
    <p:sldLayoutId id="2147483651" r:id="rId4"/>
    <p:sldLayoutId id="2147483654"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7938" indent="1651000" algn="l" defTabSz="914400" rtl="0" eaLnBrk="1" latinLnBrk="0" hangingPunct="1">
        <a:lnSpc>
          <a:spcPts val="2700"/>
        </a:lnSpc>
        <a:spcBef>
          <a:spcPts val="1000"/>
        </a:spcBef>
        <a:buFontTx/>
        <a:buNone/>
        <a:tabLst/>
        <a:defRPr sz="2200" b="0" i="0" kern="1200">
          <a:solidFill>
            <a:schemeClr val="tx1"/>
          </a:solidFill>
          <a:latin typeface="Aptos" panose="020B0004020202020204" pitchFamily="34" charset="0"/>
          <a:ea typeface="Roboto Medium" panose="02000000000000000000" pitchFamily="2" charset="0"/>
          <a:cs typeface="Roboto Medium" panose="02000000000000000000" pitchFamily="2" charset="0"/>
        </a:defRPr>
      </a:lvl1pPr>
      <a:lvl2pPr marL="7938" indent="1651000" algn="l" defTabSz="914400" rtl="0" eaLnBrk="1" latinLnBrk="0" hangingPunct="1">
        <a:lnSpc>
          <a:spcPts val="2700"/>
        </a:lnSpc>
        <a:spcBef>
          <a:spcPts val="500"/>
        </a:spcBef>
        <a:buFontTx/>
        <a:buNone/>
        <a:tabLst/>
        <a:defRPr sz="22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7938" indent="1651000" algn="l" defTabSz="914400" rtl="0" eaLnBrk="1" latinLnBrk="0" hangingPunct="1">
        <a:lnSpc>
          <a:spcPts val="2700"/>
        </a:lnSpc>
        <a:spcBef>
          <a:spcPts val="500"/>
        </a:spcBef>
        <a:buFontTx/>
        <a:buNone/>
        <a:tabLst/>
        <a:defRPr sz="22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7938" indent="1651000" algn="l" defTabSz="914400" rtl="0" eaLnBrk="1" latinLnBrk="0" hangingPunct="1">
        <a:lnSpc>
          <a:spcPts val="2700"/>
        </a:lnSpc>
        <a:spcBef>
          <a:spcPts val="500"/>
        </a:spcBef>
        <a:buFontTx/>
        <a:buNone/>
        <a:tabLst/>
        <a:defRPr sz="22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7938" indent="1651000" algn="l" defTabSz="914400" rtl="0" eaLnBrk="1" latinLnBrk="0" hangingPunct="1">
        <a:lnSpc>
          <a:spcPts val="2700"/>
        </a:lnSpc>
        <a:spcBef>
          <a:spcPts val="500"/>
        </a:spcBef>
        <a:buFontTx/>
        <a:buNone/>
        <a:tabLst/>
        <a:defRPr sz="22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lane on the runway&#10;&#10;Description automatically generated">
            <a:extLst>
              <a:ext uri="{FF2B5EF4-FFF2-40B4-BE49-F238E27FC236}">
                <a16:creationId xmlns:a16="http://schemas.microsoft.com/office/drawing/2014/main" id="{45A624A3-37A1-1241-E2A1-0000400D9B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5B58231-1CE1-43BB-BB67-BB80BC1EFC35}"/>
              </a:ext>
            </a:extLst>
          </p:cNvPr>
          <p:cNvSpPr txBox="1"/>
          <p:nvPr/>
        </p:nvSpPr>
        <p:spPr>
          <a:xfrm>
            <a:off x="5829300" y="685800"/>
            <a:ext cx="5867400" cy="830997"/>
          </a:xfrm>
          <a:prstGeom prst="rect">
            <a:avLst/>
          </a:prstGeom>
          <a:noFill/>
        </p:spPr>
        <p:txBody>
          <a:bodyPr wrap="square" rtlCol="0">
            <a:spAutoFit/>
          </a:bodyPr>
          <a:lstStyle/>
          <a:p>
            <a:pPr algn="r"/>
            <a:r>
              <a:rPr lang="en-US" sz="2400" b="1" dirty="0">
                <a:latin typeface="Aptos" panose="020B0004020202020204" pitchFamily="34" charset="0"/>
              </a:rPr>
              <a:t>Instructor Resources</a:t>
            </a:r>
          </a:p>
          <a:p>
            <a:pPr algn="r"/>
            <a:r>
              <a:rPr lang="en-US" sz="2400" b="1" dirty="0">
                <a:latin typeface="Aptos SemiBold" panose="020B0004020202020204" pitchFamily="34" charset="0"/>
              </a:rPr>
              <a:t>Chapter 3 Figures</a:t>
            </a:r>
          </a:p>
        </p:txBody>
      </p:sp>
      <p:pic>
        <p:nvPicPr>
          <p:cNvPr id="7" name="Picture 6" descr="A book cover with text&#10;&#10;Description automatically generated">
            <a:extLst>
              <a:ext uri="{FF2B5EF4-FFF2-40B4-BE49-F238E27FC236}">
                <a16:creationId xmlns:a16="http://schemas.microsoft.com/office/drawing/2014/main" id="{31766774-8AEC-057D-B310-A1D45208EF5B}"/>
              </a:ext>
            </a:extLst>
          </p:cNvPr>
          <p:cNvPicPr>
            <a:picLocks noChangeAspect="1"/>
          </p:cNvPicPr>
          <p:nvPr/>
        </p:nvPicPr>
        <p:blipFill>
          <a:blip r:embed="rId3"/>
          <a:stretch>
            <a:fillRect/>
          </a:stretch>
        </p:blipFill>
        <p:spPr>
          <a:xfrm>
            <a:off x="419101" y="457200"/>
            <a:ext cx="4846382" cy="3467100"/>
          </a:xfrm>
          <a:prstGeom prst="rect">
            <a:avLst/>
          </a:prstGeom>
        </p:spPr>
      </p:pic>
      <p:sp>
        <p:nvSpPr>
          <p:cNvPr id="3" name="TextBox 2">
            <a:extLst>
              <a:ext uri="{FF2B5EF4-FFF2-40B4-BE49-F238E27FC236}">
                <a16:creationId xmlns:a16="http://schemas.microsoft.com/office/drawing/2014/main" id="{E878524B-1881-E65C-FA5E-9B5673EB5B45}"/>
              </a:ext>
            </a:extLst>
          </p:cNvPr>
          <p:cNvSpPr txBox="1"/>
          <p:nvPr/>
        </p:nvSpPr>
        <p:spPr>
          <a:xfrm>
            <a:off x="9813516" y="6681401"/>
            <a:ext cx="2340384" cy="138499"/>
          </a:xfrm>
          <a:prstGeom prst="rect">
            <a:avLst/>
          </a:prstGeom>
          <a:noFill/>
        </p:spPr>
        <p:txBody>
          <a:bodyPr wrap="none" lIns="0" tIns="0" rIns="0" bIns="0">
            <a:spAutoFit/>
          </a:bodyPr>
          <a:lstStyle/>
          <a:p>
            <a:r>
              <a:rPr lang="en-US" sz="900" i="1" dirty="0">
                <a:solidFill>
                  <a:srgbClr val="F6C48F"/>
                </a:solidFill>
                <a:effectLst/>
                <a:latin typeface="Aptos" panose="020B0004020202020204" pitchFamily="34" charset="0"/>
                <a:ea typeface="Aptos" panose="020B0004020202020204" pitchFamily="34" charset="0"/>
                <a:cs typeface="Times New Roman" panose="02020603050405020304" pitchFamily="18" charset="0"/>
              </a:rPr>
              <a:t>Cover photo: </a:t>
            </a:r>
            <a:r>
              <a:rPr lang="en-US" sz="900" i="1" dirty="0" err="1">
                <a:solidFill>
                  <a:srgbClr val="F6C48F"/>
                </a:solidFill>
                <a:effectLst/>
                <a:latin typeface="Aptos" panose="020B0004020202020204" pitchFamily="34" charset="0"/>
                <a:ea typeface="Aptos" panose="020B0004020202020204" pitchFamily="34" charset="0"/>
                <a:cs typeface="Times New Roman" panose="02020603050405020304" pitchFamily="18" charset="0"/>
              </a:rPr>
              <a:t>BeautyStock</a:t>
            </a:r>
            <a:r>
              <a:rPr lang="en-US" sz="900" i="1" dirty="0">
                <a:solidFill>
                  <a:srgbClr val="F6C48F"/>
                </a:solidFill>
                <a:effectLst/>
                <a:latin typeface="Aptos" panose="020B0004020202020204" pitchFamily="34" charset="0"/>
                <a:ea typeface="Aptos" panose="020B0004020202020204" pitchFamily="34" charset="0"/>
                <a:cs typeface="Times New Roman" panose="02020603050405020304" pitchFamily="18" charset="0"/>
              </a:rPr>
              <a:t> – </a:t>
            </a:r>
            <a:r>
              <a:rPr lang="en-US" sz="900" i="1" dirty="0" err="1">
                <a:solidFill>
                  <a:srgbClr val="F6C48F"/>
                </a:solidFill>
                <a:effectLst/>
                <a:latin typeface="Aptos" panose="020B0004020202020204" pitchFamily="34" charset="0"/>
                <a:ea typeface="Aptos" panose="020B0004020202020204" pitchFamily="34" charset="0"/>
                <a:cs typeface="Times New Roman" panose="02020603050405020304" pitchFamily="18" charset="0"/>
              </a:rPr>
              <a:t>stock.adobe.com</a:t>
            </a:r>
            <a:r>
              <a:rPr lang="en-US" sz="900" i="1" dirty="0">
                <a:solidFill>
                  <a:srgbClr val="F6C48F"/>
                </a:solidFill>
                <a:effectLst/>
                <a:latin typeface="Aptos" panose="020B0004020202020204" pitchFamily="34" charset="0"/>
                <a:ea typeface="Aptos" panose="020B0004020202020204" pitchFamily="34" charset="0"/>
                <a:cs typeface="Times New Roman" panose="02020603050405020304" pitchFamily="18" charset="0"/>
              </a:rPr>
              <a:t>.</a:t>
            </a:r>
            <a:r>
              <a:rPr lang="en-US" sz="900" i="1" dirty="0">
                <a:solidFill>
                  <a:srgbClr val="F6C48F"/>
                </a:solidFill>
                <a:effectLst/>
                <a:latin typeface="Aptos" panose="020B0004020202020204" pitchFamily="34" charset="0"/>
              </a:rPr>
              <a:t> </a:t>
            </a:r>
            <a:endParaRPr lang="en-US" sz="900" i="1" dirty="0">
              <a:solidFill>
                <a:srgbClr val="F6C48F"/>
              </a:solidFill>
              <a:latin typeface="Aptos" panose="020B0004020202020204" pitchFamily="34" charset="0"/>
            </a:endParaRPr>
          </a:p>
        </p:txBody>
      </p:sp>
    </p:spTree>
    <p:extLst>
      <p:ext uri="{BB962C8B-B14F-4D97-AF65-F5344CB8AC3E}">
        <p14:creationId xmlns:p14="http://schemas.microsoft.com/office/powerpoint/2010/main" val="429492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876300"/>
          </a:xfrm>
        </p:spPr>
        <p:txBody>
          <a:bodyPr/>
          <a:lstStyle/>
          <a:p>
            <a:r>
              <a:rPr lang="en-US" dirty="0"/>
              <a:t>FIGURE 3.8</a:t>
            </a:r>
          </a:p>
          <a:p>
            <a:pPr>
              <a:spcBef>
                <a:spcPts val="0"/>
              </a:spcBef>
            </a:pPr>
            <a:r>
              <a:rPr lang="en-US" dirty="0"/>
              <a:t>(1 of 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noAutofit/>
          </a:bodyPr>
          <a:lstStyle/>
          <a:p>
            <a:r>
              <a:rPr lang="en-US" dirty="0"/>
              <a:t>Turbine engine comparison showing small turbojet, small turbofan, and turboprop (core turbine engine highlighted in each).</a:t>
            </a:r>
          </a:p>
        </p:txBody>
      </p:sp>
      <p:pic>
        <p:nvPicPr>
          <p:cNvPr id="3" name="Picture 2" descr="A diagram of a jet engine&#10;&#10;Description automatically generated">
            <a:extLst>
              <a:ext uri="{FF2B5EF4-FFF2-40B4-BE49-F238E27FC236}">
                <a16:creationId xmlns:a16="http://schemas.microsoft.com/office/drawing/2014/main" id="{F7886292-3E6F-899B-1670-4A14D97632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17506" y="1143000"/>
            <a:ext cx="9156987" cy="3575693"/>
          </a:xfrm>
          <a:prstGeom prst="rect">
            <a:avLst/>
          </a:prstGeom>
        </p:spPr>
      </p:pic>
      <p:sp>
        <p:nvSpPr>
          <p:cNvPr id="7" name="TextBox 6">
            <a:extLst>
              <a:ext uri="{FF2B5EF4-FFF2-40B4-BE49-F238E27FC236}">
                <a16:creationId xmlns:a16="http://schemas.microsoft.com/office/drawing/2014/main" id="{B8D026D2-639A-FB65-D7BC-6540C2C09478}"/>
              </a:ext>
            </a:extLst>
          </p:cNvPr>
          <p:cNvSpPr txBox="1"/>
          <p:nvPr/>
        </p:nvSpPr>
        <p:spPr>
          <a:xfrm>
            <a:off x="-3718" y="349250"/>
            <a:ext cx="12195717" cy="461665"/>
          </a:xfrm>
          <a:prstGeom prst="rect">
            <a:avLst/>
          </a:prstGeom>
          <a:noFill/>
        </p:spPr>
        <p:txBody>
          <a:bodyPr wrap="square" rtlCol="0">
            <a:spAutoFit/>
          </a:bodyPr>
          <a:lstStyle/>
          <a:p>
            <a:pPr algn="ctr"/>
            <a:r>
              <a:rPr lang="en-US" sz="2400" b="1" dirty="0">
                <a:latin typeface="Aptos" panose="020B0004020202020204" pitchFamily="34" charset="0"/>
                <a:ea typeface="Roboto" panose="02000000000000000000" pitchFamily="2" charset="0"/>
                <a:cs typeface="Roboto" panose="02000000000000000000" pitchFamily="2" charset="0"/>
              </a:rPr>
              <a:t>Turbojet</a:t>
            </a:r>
          </a:p>
        </p:txBody>
      </p:sp>
      <p:sp>
        <p:nvSpPr>
          <p:cNvPr id="5" name="TextBox 4">
            <a:extLst>
              <a:ext uri="{FF2B5EF4-FFF2-40B4-BE49-F238E27FC236}">
                <a16:creationId xmlns:a16="http://schemas.microsoft.com/office/drawing/2014/main" id="{C1409DA0-4F3D-C138-E9A5-4387FF129BE1}"/>
              </a:ext>
            </a:extLst>
          </p:cNvPr>
          <p:cNvSpPr txBox="1"/>
          <p:nvPr/>
        </p:nvSpPr>
        <p:spPr>
          <a:xfrm>
            <a:off x="8953498" y="5350521"/>
            <a:ext cx="3238501" cy="523220"/>
          </a:xfrm>
          <a:prstGeom prst="rect">
            <a:avLst/>
          </a:prstGeom>
          <a:noFill/>
        </p:spPr>
        <p:txBody>
          <a:bodyPr wrap="square" rIns="228600" bIns="137160" rtlCol="0">
            <a:spAutoFit/>
          </a:bodyPr>
          <a:lstStyle/>
          <a:p>
            <a:pPr algn="r"/>
            <a:r>
              <a:rPr lang="en-US" sz="2200" i="1" dirty="0">
                <a:latin typeface="Aptos" panose="020B0004020202020204" pitchFamily="34" charset="0"/>
                <a:ea typeface="Roboto" panose="02000000000000000000" pitchFamily="2" charset="0"/>
                <a:cs typeface="Roboto" panose="02000000000000000000" pitchFamily="2" charset="0"/>
              </a:rPr>
              <a:t>(continued)</a:t>
            </a:r>
          </a:p>
        </p:txBody>
      </p:sp>
    </p:spTree>
    <p:extLst>
      <p:ext uri="{BB962C8B-B14F-4D97-AF65-F5344CB8AC3E}">
        <p14:creationId xmlns:p14="http://schemas.microsoft.com/office/powerpoint/2010/main" val="79196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876300"/>
          </a:xfrm>
        </p:spPr>
        <p:txBody>
          <a:bodyPr/>
          <a:lstStyle/>
          <a:p>
            <a:r>
              <a:rPr lang="en-US" dirty="0"/>
              <a:t>FIGURE 3.8</a:t>
            </a:r>
          </a:p>
          <a:p>
            <a:pPr>
              <a:spcBef>
                <a:spcPts val="0"/>
              </a:spcBef>
            </a:pPr>
            <a:r>
              <a:rPr lang="en-US" dirty="0"/>
              <a:t>(2 of 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noAutofit/>
          </a:bodyPr>
          <a:lstStyle/>
          <a:p>
            <a:r>
              <a:rPr lang="en-US" dirty="0"/>
              <a:t>Turbine engine comparison showing small turbojet, small turbofan, and turboprop (core turbine engine highlighted in each).</a:t>
            </a:r>
          </a:p>
        </p:txBody>
      </p:sp>
      <p:pic>
        <p:nvPicPr>
          <p:cNvPr id="2" name="Picture 1" descr="A diagram of a jet engine&#10;&#10;Description automatically generated">
            <a:extLst>
              <a:ext uri="{FF2B5EF4-FFF2-40B4-BE49-F238E27FC236}">
                <a16:creationId xmlns:a16="http://schemas.microsoft.com/office/drawing/2014/main" id="{C9D3173B-F063-D01F-9EE1-AE2FDCA3E03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47800" y="778572"/>
            <a:ext cx="9296400" cy="4864100"/>
          </a:xfrm>
          <a:prstGeom prst="rect">
            <a:avLst/>
          </a:prstGeom>
        </p:spPr>
      </p:pic>
      <p:sp>
        <p:nvSpPr>
          <p:cNvPr id="6" name="TextBox 5">
            <a:extLst>
              <a:ext uri="{FF2B5EF4-FFF2-40B4-BE49-F238E27FC236}">
                <a16:creationId xmlns:a16="http://schemas.microsoft.com/office/drawing/2014/main" id="{C358E80C-4641-E9F5-2B11-4CF49CE84A83}"/>
              </a:ext>
            </a:extLst>
          </p:cNvPr>
          <p:cNvSpPr txBox="1"/>
          <p:nvPr/>
        </p:nvSpPr>
        <p:spPr>
          <a:xfrm>
            <a:off x="-3718" y="349250"/>
            <a:ext cx="12195717" cy="461665"/>
          </a:xfrm>
          <a:prstGeom prst="rect">
            <a:avLst/>
          </a:prstGeom>
          <a:noFill/>
        </p:spPr>
        <p:txBody>
          <a:bodyPr wrap="square" rtlCol="0">
            <a:spAutoFit/>
          </a:bodyPr>
          <a:lstStyle/>
          <a:p>
            <a:pPr algn="ctr"/>
            <a:r>
              <a:rPr lang="en-US" sz="2400" b="1" dirty="0">
                <a:latin typeface="Aptos" panose="020B0004020202020204" pitchFamily="34" charset="0"/>
                <a:ea typeface="Roboto" panose="02000000000000000000" pitchFamily="2" charset="0"/>
                <a:cs typeface="Roboto" panose="02000000000000000000" pitchFamily="2" charset="0"/>
              </a:rPr>
              <a:t>Turbofan</a:t>
            </a:r>
          </a:p>
        </p:txBody>
      </p:sp>
      <p:sp>
        <p:nvSpPr>
          <p:cNvPr id="7" name="TextBox 6">
            <a:extLst>
              <a:ext uri="{FF2B5EF4-FFF2-40B4-BE49-F238E27FC236}">
                <a16:creationId xmlns:a16="http://schemas.microsoft.com/office/drawing/2014/main" id="{DAA31132-24A6-EEDD-D53E-265727E47FCA}"/>
              </a:ext>
            </a:extLst>
          </p:cNvPr>
          <p:cNvSpPr txBox="1"/>
          <p:nvPr/>
        </p:nvSpPr>
        <p:spPr>
          <a:xfrm>
            <a:off x="8953498" y="5350521"/>
            <a:ext cx="3238501" cy="523220"/>
          </a:xfrm>
          <a:prstGeom prst="rect">
            <a:avLst/>
          </a:prstGeom>
          <a:noFill/>
        </p:spPr>
        <p:txBody>
          <a:bodyPr wrap="square" rIns="228600" bIns="137160" rtlCol="0">
            <a:spAutoFit/>
          </a:bodyPr>
          <a:lstStyle/>
          <a:p>
            <a:pPr algn="r"/>
            <a:r>
              <a:rPr lang="en-US" sz="2200" i="1" dirty="0">
                <a:latin typeface="Aptos" panose="020B0004020202020204" pitchFamily="34" charset="0"/>
                <a:ea typeface="Roboto" panose="02000000000000000000" pitchFamily="2" charset="0"/>
                <a:cs typeface="Roboto" panose="02000000000000000000" pitchFamily="2" charset="0"/>
              </a:rPr>
              <a:t>(continued)</a:t>
            </a:r>
          </a:p>
        </p:txBody>
      </p:sp>
    </p:spTree>
    <p:extLst>
      <p:ext uri="{BB962C8B-B14F-4D97-AF65-F5344CB8AC3E}">
        <p14:creationId xmlns:p14="http://schemas.microsoft.com/office/powerpoint/2010/main" val="2604593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876300"/>
          </a:xfrm>
        </p:spPr>
        <p:txBody>
          <a:bodyPr/>
          <a:lstStyle/>
          <a:p>
            <a:r>
              <a:rPr lang="en-US" dirty="0"/>
              <a:t>FIGURE 3.8</a:t>
            </a:r>
          </a:p>
          <a:p>
            <a:pPr>
              <a:spcBef>
                <a:spcPts val="0"/>
              </a:spcBef>
            </a:pPr>
            <a:r>
              <a:rPr lang="en-US" dirty="0"/>
              <a:t>(3 of 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noAutofit/>
          </a:bodyPr>
          <a:lstStyle/>
          <a:p>
            <a:r>
              <a:rPr lang="en-US" dirty="0"/>
              <a:t>Turbine engine comparison showing small turbojet, small turbofan, and turboprop (core turbine engine highlighted in each).</a:t>
            </a:r>
          </a:p>
        </p:txBody>
      </p:sp>
      <p:pic>
        <p:nvPicPr>
          <p:cNvPr id="3" name="Picture 2" descr="A diagram of a jet engine&#10;&#10;Description automatically generated">
            <a:extLst>
              <a:ext uri="{FF2B5EF4-FFF2-40B4-BE49-F238E27FC236}">
                <a16:creationId xmlns:a16="http://schemas.microsoft.com/office/drawing/2014/main" id="{F7886292-3E6F-899B-1670-4A14D97632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85900" y="1028700"/>
            <a:ext cx="9195087" cy="4305300"/>
          </a:xfrm>
          <a:prstGeom prst="rect">
            <a:avLst/>
          </a:prstGeom>
        </p:spPr>
      </p:pic>
      <p:sp>
        <p:nvSpPr>
          <p:cNvPr id="2" name="TextBox 1">
            <a:extLst>
              <a:ext uri="{FF2B5EF4-FFF2-40B4-BE49-F238E27FC236}">
                <a16:creationId xmlns:a16="http://schemas.microsoft.com/office/drawing/2014/main" id="{F5511435-3130-ED2A-EFFB-2F4E360970DD}"/>
              </a:ext>
            </a:extLst>
          </p:cNvPr>
          <p:cNvSpPr txBox="1"/>
          <p:nvPr/>
        </p:nvSpPr>
        <p:spPr>
          <a:xfrm>
            <a:off x="-3718" y="349250"/>
            <a:ext cx="12195717" cy="461665"/>
          </a:xfrm>
          <a:prstGeom prst="rect">
            <a:avLst/>
          </a:prstGeom>
          <a:noFill/>
        </p:spPr>
        <p:txBody>
          <a:bodyPr wrap="square" rtlCol="0">
            <a:spAutoFit/>
          </a:bodyPr>
          <a:lstStyle/>
          <a:p>
            <a:pPr algn="ctr"/>
            <a:r>
              <a:rPr lang="en-US" sz="2400" b="1" dirty="0">
                <a:latin typeface="Aptos" panose="020B0004020202020204" pitchFamily="34" charset="0"/>
                <a:ea typeface="Roboto" panose="02000000000000000000" pitchFamily="2" charset="0"/>
                <a:cs typeface="Roboto" panose="02000000000000000000" pitchFamily="2" charset="0"/>
              </a:rPr>
              <a:t>Turboprop</a:t>
            </a:r>
          </a:p>
        </p:txBody>
      </p:sp>
    </p:spTree>
    <p:extLst>
      <p:ext uri="{BB962C8B-B14F-4D97-AF65-F5344CB8AC3E}">
        <p14:creationId xmlns:p14="http://schemas.microsoft.com/office/powerpoint/2010/main" val="2236364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3.9</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Turbine engine performance comparison.</a:t>
            </a:r>
          </a:p>
          <a:p>
            <a:endParaRPr lang="en-US" dirty="0"/>
          </a:p>
        </p:txBody>
      </p:sp>
      <p:pic>
        <p:nvPicPr>
          <p:cNvPr id="3" name="Picture 2" descr="A screen shot of a graph&#10;&#10;Description automatically generated">
            <a:extLst>
              <a:ext uri="{FF2B5EF4-FFF2-40B4-BE49-F238E27FC236}">
                <a16:creationId xmlns:a16="http://schemas.microsoft.com/office/drawing/2014/main" id="{CC4DB072-7310-088D-EDAD-CCC7527FF8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86100" y="3463"/>
            <a:ext cx="6019800" cy="5673437"/>
          </a:xfrm>
          <a:prstGeom prst="rect">
            <a:avLst/>
          </a:prstGeom>
        </p:spPr>
      </p:pic>
    </p:spTree>
    <p:extLst>
      <p:ext uri="{BB962C8B-B14F-4D97-AF65-F5344CB8AC3E}">
        <p14:creationId xmlns:p14="http://schemas.microsoft.com/office/powerpoint/2010/main" val="102788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876300"/>
          </a:xfrm>
        </p:spPr>
        <p:txBody>
          <a:bodyPr>
            <a:normAutofit/>
          </a:bodyPr>
          <a:lstStyle/>
          <a:p>
            <a:r>
              <a:rPr lang="en-US" dirty="0"/>
              <a:t>FIGURE 3.10</a:t>
            </a:r>
          </a:p>
          <a:p>
            <a:pPr>
              <a:spcBef>
                <a:spcPts val="0"/>
              </a:spcBef>
            </a:pPr>
            <a:r>
              <a:rPr lang="en-US" dirty="0"/>
              <a:t>(1 of 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Large turbofan (greater than 10,000 pounds of thrust) and geared turbofan engine.</a:t>
            </a:r>
          </a:p>
          <a:p>
            <a:endParaRPr lang="en-US" dirty="0"/>
          </a:p>
        </p:txBody>
      </p:sp>
      <p:pic>
        <p:nvPicPr>
          <p:cNvPr id="2" name="Picture 1" descr="A diagram of a rocket engine&#10;&#10;Description automatically generated">
            <a:extLst>
              <a:ext uri="{FF2B5EF4-FFF2-40B4-BE49-F238E27FC236}">
                <a16:creationId xmlns:a16="http://schemas.microsoft.com/office/drawing/2014/main" id="{0E2A1C19-4368-9663-70A6-E3D68E2C53D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5426" y="1357005"/>
            <a:ext cx="11011274" cy="3672195"/>
          </a:xfrm>
          <a:prstGeom prst="rect">
            <a:avLst/>
          </a:prstGeom>
        </p:spPr>
      </p:pic>
      <p:sp>
        <p:nvSpPr>
          <p:cNvPr id="4" name="TextBox 3">
            <a:extLst>
              <a:ext uri="{FF2B5EF4-FFF2-40B4-BE49-F238E27FC236}">
                <a16:creationId xmlns:a16="http://schemas.microsoft.com/office/drawing/2014/main" id="{1322EBAC-DA93-6B57-9BE4-DB195886FB74}"/>
              </a:ext>
            </a:extLst>
          </p:cNvPr>
          <p:cNvSpPr txBox="1"/>
          <p:nvPr/>
        </p:nvSpPr>
        <p:spPr>
          <a:xfrm>
            <a:off x="-3718" y="349250"/>
            <a:ext cx="12195717" cy="461665"/>
          </a:xfrm>
          <a:prstGeom prst="rect">
            <a:avLst/>
          </a:prstGeom>
          <a:noFill/>
        </p:spPr>
        <p:txBody>
          <a:bodyPr wrap="square" rtlCol="0">
            <a:spAutoFit/>
          </a:bodyPr>
          <a:lstStyle/>
          <a:p>
            <a:pPr algn="ctr"/>
            <a:r>
              <a:rPr lang="en-US" sz="2400" b="1" dirty="0">
                <a:latin typeface="Aptos" panose="020B0004020202020204" pitchFamily="34" charset="0"/>
                <a:ea typeface="Roboto" panose="02000000000000000000" pitchFamily="2" charset="0"/>
                <a:cs typeface="Roboto" panose="02000000000000000000" pitchFamily="2" charset="0"/>
              </a:rPr>
              <a:t>Turbojet</a:t>
            </a:r>
          </a:p>
        </p:txBody>
      </p:sp>
      <p:sp>
        <p:nvSpPr>
          <p:cNvPr id="11" name="TextBox 10">
            <a:extLst>
              <a:ext uri="{FF2B5EF4-FFF2-40B4-BE49-F238E27FC236}">
                <a16:creationId xmlns:a16="http://schemas.microsoft.com/office/drawing/2014/main" id="{35D51C14-76E3-EA6E-561D-F1EE42BC3A93}"/>
              </a:ext>
            </a:extLst>
          </p:cNvPr>
          <p:cNvSpPr txBox="1"/>
          <p:nvPr/>
        </p:nvSpPr>
        <p:spPr>
          <a:xfrm>
            <a:off x="8953498" y="5350521"/>
            <a:ext cx="3238501" cy="523220"/>
          </a:xfrm>
          <a:prstGeom prst="rect">
            <a:avLst/>
          </a:prstGeom>
          <a:noFill/>
        </p:spPr>
        <p:txBody>
          <a:bodyPr wrap="square" rIns="228600" bIns="137160" rtlCol="0">
            <a:spAutoFit/>
          </a:bodyPr>
          <a:lstStyle/>
          <a:p>
            <a:pPr algn="r"/>
            <a:r>
              <a:rPr lang="en-US" sz="2200" i="1" dirty="0">
                <a:latin typeface="Aptos" panose="020B0004020202020204" pitchFamily="34" charset="0"/>
                <a:ea typeface="Roboto" panose="02000000000000000000" pitchFamily="2" charset="0"/>
                <a:cs typeface="Roboto" panose="02000000000000000000" pitchFamily="2" charset="0"/>
              </a:rPr>
              <a:t>(continued)</a:t>
            </a:r>
          </a:p>
        </p:txBody>
      </p:sp>
    </p:spTree>
    <p:extLst>
      <p:ext uri="{BB962C8B-B14F-4D97-AF65-F5344CB8AC3E}">
        <p14:creationId xmlns:p14="http://schemas.microsoft.com/office/powerpoint/2010/main" val="3869600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876300"/>
          </a:xfrm>
        </p:spPr>
        <p:txBody>
          <a:bodyPr>
            <a:normAutofit/>
          </a:bodyPr>
          <a:lstStyle/>
          <a:p>
            <a:r>
              <a:rPr lang="en-US" dirty="0"/>
              <a:t>FIGURE 3.10</a:t>
            </a:r>
          </a:p>
          <a:p>
            <a:pPr>
              <a:spcBef>
                <a:spcPts val="0"/>
              </a:spcBef>
            </a:pPr>
            <a:r>
              <a:rPr lang="en-US" dirty="0"/>
              <a:t>(2 of 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Large turbofan (greater than 10,000 pounds of thrust) and geared turbofan engine.</a:t>
            </a:r>
          </a:p>
          <a:p>
            <a:endParaRPr lang="en-US" dirty="0"/>
          </a:p>
        </p:txBody>
      </p:sp>
      <p:sp>
        <p:nvSpPr>
          <p:cNvPr id="11" name="TextBox 10">
            <a:extLst>
              <a:ext uri="{FF2B5EF4-FFF2-40B4-BE49-F238E27FC236}">
                <a16:creationId xmlns:a16="http://schemas.microsoft.com/office/drawing/2014/main" id="{0FC7D496-9557-F8C8-8879-6D6D72FFBADE}"/>
              </a:ext>
            </a:extLst>
          </p:cNvPr>
          <p:cNvSpPr txBox="1"/>
          <p:nvPr/>
        </p:nvSpPr>
        <p:spPr>
          <a:xfrm>
            <a:off x="-3718" y="349250"/>
            <a:ext cx="12195717" cy="461665"/>
          </a:xfrm>
          <a:prstGeom prst="rect">
            <a:avLst/>
          </a:prstGeom>
          <a:noFill/>
        </p:spPr>
        <p:txBody>
          <a:bodyPr wrap="square" rtlCol="0">
            <a:spAutoFit/>
          </a:bodyPr>
          <a:lstStyle/>
          <a:p>
            <a:pPr algn="ctr"/>
            <a:r>
              <a:rPr lang="en-US" sz="2400" b="1" dirty="0">
                <a:latin typeface="Aptos" panose="020B0004020202020204" pitchFamily="34" charset="0"/>
                <a:ea typeface="Roboto" panose="02000000000000000000" pitchFamily="2" charset="0"/>
                <a:cs typeface="Roboto" panose="02000000000000000000" pitchFamily="2" charset="0"/>
              </a:rPr>
              <a:t>Turbofan</a:t>
            </a:r>
          </a:p>
        </p:txBody>
      </p:sp>
      <p:grpSp>
        <p:nvGrpSpPr>
          <p:cNvPr id="18" name="Group 17">
            <a:extLst>
              <a:ext uri="{FF2B5EF4-FFF2-40B4-BE49-F238E27FC236}">
                <a16:creationId xmlns:a16="http://schemas.microsoft.com/office/drawing/2014/main" id="{5B0396C2-1AE6-DEB5-BCE5-7B7EAE85F0D0}"/>
              </a:ext>
            </a:extLst>
          </p:cNvPr>
          <p:cNvGrpSpPr/>
          <p:nvPr/>
        </p:nvGrpSpPr>
        <p:grpSpPr>
          <a:xfrm>
            <a:off x="1447800" y="1066800"/>
            <a:ext cx="9220200" cy="4537838"/>
            <a:chOff x="1848612" y="1564563"/>
            <a:chExt cx="8564813" cy="4215281"/>
          </a:xfrm>
        </p:grpSpPr>
        <p:pic>
          <p:nvPicPr>
            <p:cNvPr id="6" name="Picture 5" descr="A diagram of a rocket engine&#10;&#10;Description automatically generated">
              <a:extLst>
                <a:ext uri="{FF2B5EF4-FFF2-40B4-BE49-F238E27FC236}">
                  <a16:creationId xmlns:a16="http://schemas.microsoft.com/office/drawing/2014/main" id="{AB3DC04F-C32C-1744-1E3E-CA51EFB16A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48612" y="1564563"/>
              <a:ext cx="8564813" cy="4058594"/>
            </a:xfrm>
            <a:prstGeom prst="rect">
              <a:avLst/>
            </a:prstGeom>
          </p:spPr>
        </p:pic>
        <p:sp>
          <p:nvSpPr>
            <p:cNvPr id="13" name="Rectangle 12">
              <a:extLst>
                <a:ext uri="{FF2B5EF4-FFF2-40B4-BE49-F238E27FC236}">
                  <a16:creationId xmlns:a16="http://schemas.microsoft.com/office/drawing/2014/main" id="{CAEE9169-60D2-F9D7-72F1-A46F820B678D}"/>
                </a:ext>
              </a:extLst>
            </p:cNvPr>
            <p:cNvSpPr/>
            <p:nvPr/>
          </p:nvSpPr>
          <p:spPr>
            <a:xfrm>
              <a:off x="2114549" y="5520036"/>
              <a:ext cx="1028700" cy="259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4925693-AA00-36DA-6E58-FF80D3289F50}"/>
                </a:ext>
              </a:extLst>
            </p:cNvPr>
            <p:cNvSpPr/>
            <p:nvPr/>
          </p:nvSpPr>
          <p:spPr>
            <a:xfrm>
              <a:off x="3353594" y="5405783"/>
              <a:ext cx="2170906" cy="374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7A2CEBB-54BF-EAA8-BE0F-BF6A877D12EC}"/>
                </a:ext>
              </a:extLst>
            </p:cNvPr>
            <p:cNvSpPr/>
            <p:nvPr/>
          </p:nvSpPr>
          <p:spPr>
            <a:xfrm>
              <a:off x="7258050" y="5249097"/>
              <a:ext cx="1028700" cy="374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D5C12D-3D28-3869-6759-C5AF35530EEA}"/>
                </a:ext>
              </a:extLst>
            </p:cNvPr>
            <p:cNvSpPr/>
            <p:nvPr/>
          </p:nvSpPr>
          <p:spPr>
            <a:xfrm>
              <a:off x="9051164" y="5514470"/>
              <a:ext cx="1028700" cy="265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7B75E95-C418-3AC9-28DC-39358C1CD12E}"/>
              </a:ext>
            </a:extLst>
          </p:cNvPr>
          <p:cNvSpPr txBox="1"/>
          <p:nvPr/>
        </p:nvSpPr>
        <p:spPr>
          <a:xfrm>
            <a:off x="8953498" y="5350521"/>
            <a:ext cx="3238501" cy="523220"/>
          </a:xfrm>
          <a:prstGeom prst="rect">
            <a:avLst/>
          </a:prstGeom>
          <a:noFill/>
        </p:spPr>
        <p:txBody>
          <a:bodyPr wrap="square" rIns="228600" bIns="137160" rtlCol="0">
            <a:spAutoFit/>
          </a:bodyPr>
          <a:lstStyle/>
          <a:p>
            <a:pPr algn="r"/>
            <a:r>
              <a:rPr lang="en-US" sz="2200" i="1" dirty="0">
                <a:latin typeface="Aptos" panose="020B0004020202020204" pitchFamily="34" charset="0"/>
                <a:ea typeface="Roboto" panose="02000000000000000000" pitchFamily="2" charset="0"/>
                <a:cs typeface="Roboto" panose="02000000000000000000" pitchFamily="2" charset="0"/>
              </a:rPr>
              <a:t>(continued)</a:t>
            </a:r>
          </a:p>
        </p:txBody>
      </p:sp>
    </p:spTree>
    <p:extLst>
      <p:ext uri="{BB962C8B-B14F-4D97-AF65-F5344CB8AC3E}">
        <p14:creationId xmlns:p14="http://schemas.microsoft.com/office/powerpoint/2010/main" val="263367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876300"/>
          </a:xfrm>
        </p:spPr>
        <p:txBody>
          <a:bodyPr>
            <a:normAutofit/>
          </a:bodyPr>
          <a:lstStyle/>
          <a:p>
            <a:r>
              <a:rPr lang="en-US" dirty="0"/>
              <a:t>FIGURE 3.10</a:t>
            </a:r>
          </a:p>
          <a:p>
            <a:pPr>
              <a:spcBef>
                <a:spcPts val="0"/>
              </a:spcBef>
            </a:pPr>
            <a:r>
              <a:rPr lang="en-US" dirty="0"/>
              <a:t>(3 of 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Large turbofan (greater than 10,000 pounds of thrust) and geared turbofan engine.</a:t>
            </a:r>
          </a:p>
          <a:p>
            <a:endParaRPr lang="en-US" dirty="0"/>
          </a:p>
        </p:txBody>
      </p:sp>
      <p:sp>
        <p:nvSpPr>
          <p:cNvPr id="14" name="TextBox 13">
            <a:extLst>
              <a:ext uri="{FF2B5EF4-FFF2-40B4-BE49-F238E27FC236}">
                <a16:creationId xmlns:a16="http://schemas.microsoft.com/office/drawing/2014/main" id="{06B0A90E-C025-1B27-6A25-A4A8DC57EC27}"/>
              </a:ext>
            </a:extLst>
          </p:cNvPr>
          <p:cNvSpPr txBox="1"/>
          <p:nvPr/>
        </p:nvSpPr>
        <p:spPr>
          <a:xfrm>
            <a:off x="92596" y="358810"/>
            <a:ext cx="12195717" cy="461665"/>
          </a:xfrm>
          <a:prstGeom prst="rect">
            <a:avLst/>
          </a:prstGeom>
          <a:noFill/>
        </p:spPr>
        <p:txBody>
          <a:bodyPr wrap="square" rtlCol="0">
            <a:spAutoFit/>
          </a:bodyPr>
          <a:lstStyle/>
          <a:p>
            <a:pPr algn="ctr"/>
            <a:r>
              <a:rPr lang="en-US" sz="2400" b="1" dirty="0">
                <a:latin typeface="Aptos" panose="020B0004020202020204" pitchFamily="34" charset="0"/>
                <a:ea typeface="Roboto" panose="02000000000000000000" pitchFamily="2" charset="0"/>
                <a:cs typeface="Roboto" panose="02000000000000000000" pitchFamily="2" charset="0"/>
              </a:rPr>
              <a:t>Geared Turbofan</a:t>
            </a:r>
          </a:p>
        </p:txBody>
      </p:sp>
      <p:grpSp>
        <p:nvGrpSpPr>
          <p:cNvPr id="7" name="Group 6">
            <a:extLst>
              <a:ext uri="{FF2B5EF4-FFF2-40B4-BE49-F238E27FC236}">
                <a16:creationId xmlns:a16="http://schemas.microsoft.com/office/drawing/2014/main" id="{42900038-1D80-6D2E-7C70-0F50C87C30F2}"/>
              </a:ext>
            </a:extLst>
          </p:cNvPr>
          <p:cNvGrpSpPr/>
          <p:nvPr/>
        </p:nvGrpSpPr>
        <p:grpSpPr>
          <a:xfrm>
            <a:off x="1288775" y="375215"/>
            <a:ext cx="9803358" cy="5187385"/>
            <a:chOff x="1828800" y="723900"/>
            <a:chExt cx="8723311" cy="4615885"/>
          </a:xfrm>
        </p:grpSpPr>
        <p:grpSp>
          <p:nvGrpSpPr>
            <p:cNvPr id="19" name="Group 18">
              <a:extLst>
                <a:ext uri="{FF2B5EF4-FFF2-40B4-BE49-F238E27FC236}">
                  <a16:creationId xmlns:a16="http://schemas.microsoft.com/office/drawing/2014/main" id="{BD8A4D8D-6D81-7015-6B7C-DA012561186F}"/>
                </a:ext>
              </a:extLst>
            </p:cNvPr>
            <p:cNvGrpSpPr/>
            <p:nvPr/>
          </p:nvGrpSpPr>
          <p:grpSpPr>
            <a:xfrm>
              <a:off x="1828800" y="723900"/>
              <a:ext cx="8723311" cy="4615885"/>
              <a:chOff x="1828800" y="643235"/>
              <a:chExt cx="8723311" cy="4615885"/>
            </a:xfrm>
          </p:grpSpPr>
          <p:pic>
            <p:nvPicPr>
              <p:cNvPr id="11" name="Picture 10" descr="A diagram of a rocket engine&#10;&#10;Description automatically generated">
                <a:extLst>
                  <a:ext uri="{FF2B5EF4-FFF2-40B4-BE49-F238E27FC236}">
                    <a16:creationId xmlns:a16="http://schemas.microsoft.com/office/drawing/2014/main" id="{140156B8-0AE0-ED7A-A6E4-FF3D863B5C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28800" y="990600"/>
                <a:ext cx="8723311" cy="4268520"/>
              </a:xfrm>
              <a:prstGeom prst="rect">
                <a:avLst/>
              </a:prstGeom>
            </p:spPr>
          </p:pic>
          <p:sp>
            <p:nvSpPr>
              <p:cNvPr id="15" name="Rectangle 14">
                <a:extLst>
                  <a:ext uri="{FF2B5EF4-FFF2-40B4-BE49-F238E27FC236}">
                    <a16:creationId xmlns:a16="http://schemas.microsoft.com/office/drawing/2014/main" id="{0966DE98-0D50-28F2-BE53-59BA9A452301}"/>
                  </a:ext>
                </a:extLst>
              </p:cNvPr>
              <p:cNvSpPr/>
              <p:nvPr/>
            </p:nvSpPr>
            <p:spPr>
              <a:xfrm>
                <a:off x="2190749" y="820475"/>
                <a:ext cx="876300"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CE16135-D49B-F1CE-5309-E094782325E0}"/>
                  </a:ext>
                </a:extLst>
              </p:cNvPr>
              <p:cNvSpPr/>
              <p:nvPr/>
            </p:nvSpPr>
            <p:spPr>
              <a:xfrm>
                <a:off x="3543300" y="643235"/>
                <a:ext cx="876300"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B90497B-EA95-A5B2-69DF-C01A0C5D4B5F}"/>
                  </a:ext>
                </a:extLst>
              </p:cNvPr>
              <p:cNvSpPr/>
              <p:nvPr/>
            </p:nvSpPr>
            <p:spPr>
              <a:xfrm>
                <a:off x="9124953" y="820475"/>
                <a:ext cx="876300"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83B89CD9-C097-A170-E27B-86E568E29845}"/>
                </a:ext>
              </a:extLst>
            </p:cNvPr>
            <p:cNvSpPr/>
            <p:nvPr/>
          </p:nvSpPr>
          <p:spPr>
            <a:xfrm>
              <a:off x="3543300" y="1071265"/>
              <a:ext cx="2705100" cy="414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7210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normAutofit/>
          </a:bodyPr>
          <a:lstStyle/>
          <a:p>
            <a:r>
              <a:rPr lang="en-US" dirty="0"/>
              <a:t>FIGURE 3.11</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Direct-drive turboprop engine (core turbine engine highlighted).</a:t>
            </a:r>
          </a:p>
          <a:p>
            <a:endParaRPr lang="en-US" dirty="0"/>
          </a:p>
        </p:txBody>
      </p:sp>
      <p:pic>
        <p:nvPicPr>
          <p:cNvPr id="3" name="Picture 2" descr="Diagram of a jet engine&#10;&#10;Description automatically generated">
            <a:extLst>
              <a:ext uri="{FF2B5EF4-FFF2-40B4-BE49-F238E27FC236}">
                <a16:creationId xmlns:a16="http://schemas.microsoft.com/office/drawing/2014/main" id="{777B04D9-9F52-2424-6870-07E74EF17E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28700" y="457200"/>
            <a:ext cx="10423689" cy="4932184"/>
          </a:xfrm>
          <a:prstGeom prst="rect">
            <a:avLst/>
          </a:prstGeom>
        </p:spPr>
      </p:pic>
    </p:spTree>
    <p:extLst>
      <p:ext uri="{BB962C8B-B14F-4D97-AF65-F5344CB8AC3E}">
        <p14:creationId xmlns:p14="http://schemas.microsoft.com/office/powerpoint/2010/main" val="958256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normAutofit/>
          </a:bodyPr>
          <a:lstStyle/>
          <a:p>
            <a:r>
              <a:rPr lang="en-US" dirty="0"/>
              <a:t>FIGURE 3.12</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Reverse-flow, free-turbine turboprop engine (core turbine engine highlighted).</a:t>
            </a:r>
          </a:p>
        </p:txBody>
      </p:sp>
      <p:pic>
        <p:nvPicPr>
          <p:cNvPr id="4" name="Picture 3" descr="Diagram of a turbine engine&#10;&#10;Description automatically generated">
            <a:extLst>
              <a:ext uri="{FF2B5EF4-FFF2-40B4-BE49-F238E27FC236}">
                <a16:creationId xmlns:a16="http://schemas.microsoft.com/office/drawing/2014/main" id="{D933849C-D5CD-DAC0-B055-A8705BD59D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91189" y="228600"/>
            <a:ext cx="10209622" cy="5295900"/>
          </a:xfrm>
          <a:prstGeom prst="rect">
            <a:avLst/>
          </a:prstGeom>
        </p:spPr>
      </p:pic>
    </p:spTree>
    <p:extLst>
      <p:ext uri="{BB962C8B-B14F-4D97-AF65-F5344CB8AC3E}">
        <p14:creationId xmlns:p14="http://schemas.microsoft.com/office/powerpoint/2010/main" val="3039371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normAutofit/>
          </a:bodyPr>
          <a:lstStyle/>
          <a:p>
            <a:r>
              <a:rPr lang="en-US" dirty="0"/>
              <a:t>FIGURE 3.13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Differentiating direct-drive from free-turbine turboprop engines after shutdown.</a:t>
            </a:r>
          </a:p>
          <a:p>
            <a:endParaRPr lang="en-US" dirty="0"/>
          </a:p>
        </p:txBody>
      </p:sp>
      <p:pic>
        <p:nvPicPr>
          <p:cNvPr id="3" name="Picture 2" descr="A close-up of a fan&#10;&#10;Description automatically generated">
            <a:extLst>
              <a:ext uri="{FF2B5EF4-FFF2-40B4-BE49-F238E27FC236}">
                <a16:creationId xmlns:a16="http://schemas.microsoft.com/office/drawing/2014/main" id="{6B898F65-E3D3-BA6D-F868-B92E88CE44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52055" y="780619"/>
            <a:ext cx="6316145" cy="3981810"/>
          </a:xfrm>
          <a:prstGeom prst="rect">
            <a:avLst/>
          </a:prstGeom>
        </p:spPr>
      </p:pic>
      <p:pic>
        <p:nvPicPr>
          <p:cNvPr id="4" name="Picture 3" descr="A close-up of a fan&#10;&#10;Description automatically generated">
            <a:extLst>
              <a:ext uri="{FF2B5EF4-FFF2-40B4-BE49-F238E27FC236}">
                <a16:creationId xmlns:a16="http://schemas.microsoft.com/office/drawing/2014/main" id="{692F2F2A-9393-B9FD-2D9C-C2F9AE0F86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300" y="780619"/>
            <a:ext cx="5564345" cy="3981810"/>
          </a:xfrm>
          <a:prstGeom prst="rect">
            <a:avLst/>
          </a:prstGeom>
        </p:spPr>
      </p:pic>
    </p:spTree>
    <p:extLst>
      <p:ext uri="{BB962C8B-B14F-4D97-AF65-F5344CB8AC3E}">
        <p14:creationId xmlns:p14="http://schemas.microsoft.com/office/powerpoint/2010/main" val="629482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413807-0D30-A598-F000-1B04D006FBC8}"/>
              </a:ext>
            </a:extLst>
          </p:cNvPr>
          <p:cNvSpPr/>
          <p:nvPr/>
        </p:nvSpPr>
        <p:spPr>
          <a:xfrm>
            <a:off x="0" y="1286634"/>
            <a:ext cx="9948767" cy="4314066"/>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101FE33D-C3E2-08A3-501C-F781E892BC83}"/>
              </a:ext>
            </a:extLst>
          </p:cNvPr>
          <p:cNvGrpSpPr/>
          <p:nvPr/>
        </p:nvGrpSpPr>
        <p:grpSpPr>
          <a:xfrm>
            <a:off x="457200" y="838200"/>
            <a:ext cx="7965464" cy="4953000"/>
            <a:chOff x="457200" y="838200"/>
            <a:chExt cx="7965464" cy="4953000"/>
          </a:xfrm>
        </p:grpSpPr>
        <p:cxnSp>
          <p:nvCxnSpPr>
            <p:cNvPr id="26" name="Straight Connector 25">
              <a:extLst>
                <a:ext uri="{FF2B5EF4-FFF2-40B4-BE49-F238E27FC236}">
                  <a16:creationId xmlns:a16="http://schemas.microsoft.com/office/drawing/2014/main" id="{E00A6AAC-87C8-96D4-84CE-F29CEFBB5CD0}"/>
                </a:ext>
              </a:extLst>
            </p:cNvPr>
            <p:cNvCxnSpPr>
              <a:cxnSpLocks/>
            </p:cNvCxnSpPr>
            <p:nvPr/>
          </p:nvCxnSpPr>
          <p:spPr>
            <a:xfrm>
              <a:off x="7279664"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00F92EB-85F8-ADE5-28D2-5CE0FED4B5FC}"/>
                </a:ext>
              </a:extLst>
            </p:cNvPr>
            <p:cNvCxnSpPr>
              <a:cxnSpLocks/>
            </p:cNvCxnSpPr>
            <p:nvPr/>
          </p:nvCxnSpPr>
          <p:spPr>
            <a:xfrm>
              <a:off x="6878336"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C9333F2-2212-82AD-2745-3E3EEBD8646F}"/>
                </a:ext>
              </a:extLst>
            </p:cNvPr>
            <p:cNvCxnSpPr>
              <a:cxnSpLocks/>
            </p:cNvCxnSpPr>
            <p:nvPr/>
          </p:nvCxnSpPr>
          <p:spPr>
            <a:xfrm>
              <a:off x="5674373"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5F6D85F-8963-D19A-5F4F-42754DA9DC2D}"/>
                </a:ext>
              </a:extLst>
            </p:cNvPr>
            <p:cNvCxnSpPr>
              <a:cxnSpLocks/>
            </p:cNvCxnSpPr>
            <p:nvPr/>
          </p:nvCxnSpPr>
          <p:spPr>
            <a:xfrm>
              <a:off x="5273052"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1B4F63A-1103-6B98-BC27-233843551717}"/>
                </a:ext>
              </a:extLst>
            </p:cNvPr>
            <p:cNvCxnSpPr>
              <a:cxnSpLocks/>
            </p:cNvCxnSpPr>
            <p:nvPr/>
          </p:nvCxnSpPr>
          <p:spPr>
            <a:xfrm>
              <a:off x="4871731"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CB82270-B8A3-7803-37E5-8F3B83FDB17A}"/>
                </a:ext>
              </a:extLst>
            </p:cNvPr>
            <p:cNvCxnSpPr>
              <a:cxnSpLocks/>
            </p:cNvCxnSpPr>
            <p:nvPr/>
          </p:nvCxnSpPr>
          <p:spPr>
            <a:xfrm>
              <a:off x="4470410"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9BE6719-CDE3-D3A3-6424-384046CB13CD}"/>
                </a:ext>
              </a:extLst>
            </p:cNvPr>
            <p:cNvCxnSpPr>
              <a:cxnSpLocks/>
            </p:cNvCxnSpPr>
            <p:nvPr/>
          </p:nvCxnSpPr>
          <p:spPr>
            <a:xfrm>
              <a:off x="4069089"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91D0F73-935C-15D1-97FD-E2DEC662E669}"/>
                </a:ext>
              </a:extLst>
            </p:cNvPr>
            <p:cNvCxnSpPr>
              <a:cxnSpLocks/>
            </p:cNvCxnSpPr>
            <p:nvPr/>
          </p:nvCxnSpPr>
          <p:spPr>
            <a:xfrm>
              <a:off x="3667768"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546A16B-7E7B-5499-0AEE-864265F5D24E}"/>
                </a:ext>
              </a:extLst>
            </p:cNvPr>
            <p:cNvCxnSpPr>
              <a:cxnSpLocks/>
            </p:cNvCxnSpPr>
            <p:nvPr/>
          </p:nvCxnSpPr>
          <p:spPr>
            <a:xfrm>
              <a:off x="3266447"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2B222AA-C450-18BC-48A8-2AE2B3A1F347}"/>
                </a:ext>
              </a:extLst>
            </p:cNvPr>
            <p:cNvCxnSpPr>
              <a:cxnSpLocks/>
            </p:cNvCxnSpPr>
            <p:nvPr/>
          </p:nvCxnSpPr>
          <p:spPr>
            <a:xfrm>
              <a:off x="2865126"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FFE4C58-C8D0-82DC-A607-09F41B3157F2}"/>
                </a:ext>
              </a:extLst>
            </p:cNvPr>
            <p:cNvCxnSpPr>
              <a:cxnSpLocks/>
            </p:cNvCxnSpPr>
            <p:nvPr/>
          </p:nvCxnSpPr>
          <p:spPr>
            <a:xfrm>
              <a:off x="2463805"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8567B73-3963-F5FB-1697-3ADAB052CDDF}"/>
                </a:ext>
              </a:extLst>
            </p:cNvPr>
            <p:cNvCxnSpPr>
              <a:cxnSpLocks/>
            </p:cNvCxnSpPr>
            <p:nvPr/>
          </p:nvCxnSpPr>
          <p:spPr>
            <a:xfrm>
              <a:off x="2062484"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267D242-0D7E-03CD-8BD9-10A01E3EA4EE}"/>
                </a:ext>
              </a:extLst>
            </p:cNvPr>
            <p:cNvCxnSpPr>
              <a:cxnSpLocks/>
            </p:cNvCxnSpPr>
            <p:nvPr/>
          </p:nvCxnSpPr>
          <p:spPr>
            <a:xfrm>
              <a:off x="1661163"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4655E44-379E-4577-9839-53712B1E2EB1}"/>
                </a:ext>
              </a:extLst>
            </p:cNvPr>
            <p:cNvCxnSpPr>
              <a:cxnSpLocks/>
            </p:cNvCxnSpPr>
            <p:nvPr/>
          </p:nvCxnSpPr>
          <p:spPr>
            <a:xfrm>
              <a:off x="1259842"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2BA9CA2-6A25-5CDD-2682-75690381CA8D}"/>
                </a:ext>
              </a:extLst>
            </p:cNvPr>
            <p:cNvCxnSpPr>
              <a:cxnSpLocks/>
            </p:cNvCxnSpPr>
            <p:nvPr/>
          </p:nvCxnSpPr>
          <p:spPr>
            <a:xfrm>
              <a:off x="858521"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7C80845-88F3-5377-3D9C-DFB755276618}"/>
                </a:ext>
              </a:extLst>
            </p:cNvPr>
            <p:cNvCxnSpPr>
              <a:cxnSpLocks/>
            </p:cNvCxnSpPr>
            <p:nvPr/>
          </p:nvCxnSpPr>
          <p:spPr>
            <a:xfrm>
              <a:off x="457200"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C167806-543A-CE99-66C7-73CFA671300D}"/>
                </a:ext>
              </a:extLst>
            </p:cNvPr>
            <p:cNvCxnSpPr>
              <a:cxnSpLocks/>
            </p:cNvCxnSpPr>
            <p:nvPr/>
          </p:nvCxnSpPr>
          <p:spPr>
            <a:xfrm>
              <a:off x="6477015"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C248208-F60D-67F4-8AEB-2D191D6C95AB}"/>
                </a:ext>
              </a:extLst>
            </p:cNvPr>
            <p:cNvCxnSpPr>
              <a:cxnSpLocks/>
            </p:cNvCxnSpPr>
            <p:nvPr/>
          </p:nvCxnSpPr>
          <p:spPr>
            <a:xfrm>
              <a:off x="6075694"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4" name="TextBox 43">
            <a:extLst>
              <a:ext uri="{FF2B5EF4-FFF2-40B4-BE49-F238E27FC236}">
                <a16:creationId xmlns:a16="http://schemas.microsoft.com/office/drawing/2014/main" id="{284A2306-D66A-E873-DB45-F9F7A6FD36AB}"/>
              </a:ext>
            </a:extLst>
          </p:cNvPr>
          <p:cNvSpPr txBox="1"/>
          <p:nvPr/>
        </p:nvSpPr>
        <p:spPr>
          <a:xfrm>
            <a:off x="1447800" y="3057054"/>
            <a:ext cx="5557531" cy="923330"/>
          </a:xfrm>
          <a:prstGeom prst="rect">
            <a:avLst/>
          </a:prstGeom>
          <a:noFill/>
        </p:spPr>
        <p:txBody>
          <a:bodyPr wrap="square" rtlCol="0">
            <a:spAutoFit/>
          </a:bodyPr>
          <a:lstStyle/>
          <a:p>
            <a:r>
              <a:rPr lang="en-US" sz="5400" b="1" spc="-150" dirty="0"/>
              <a:t>Chapter 3</a:t>
            </a:r>
          </a:p>
        </p:txBody>
      </p:sp>
      <p:sp>
        <p:nvSpPr>
          <p:cNvPr id="45" name="TextBox 44">
            <a:extLst>
              <a:ext uri="{FF2B5EF4-FFF2-40B4-BE49-F238E27FC236}">
                <a16:creationId xmlns:a16="http://schemas.microsoft.com/office/drawing/2014/main" id="{1627836B-8671-6A01-892C-C0B99EA0DFF4}"/>
              </a:ext>
            </a:extLst>
          </p:cNvPr>
          <p:cNvSpPr txBox="1"/>
          <p:nvPr/>
        </p:nvSpPr>
        <p:spPr>
          <a:xfrm>
            <a:off x="1455540" y="4084096"/>
            <a:ext cx="7871334" cy="1447512"/>
          </a:xfrm>
          <a:prstGeom prst="rect">
            <a:avLst/>
          </a:prstGeom>
          <a:noFill/>
        </p:spPr>
        <p:txBody>
          <a:bodyPr wrap="square" rtlCol="0">
            <a:spAutoFit/>
          </a:bodyPr>
          <a:lstStyle/>
          <a:p>
            <a:pPr>
              <a:lnSpc>
                <a:spcPct val="80000"/>
              </a:lnSpc>
            </a:pPr>
            <a:r>
              <a:rPr lang="en-US" sz="5400" spc="-150" dirty="0"/>
              <a:t>Turbine Engine </a:t>
            </a:r>
          </a:p>
          <a:p>
            <a:pPr>
              <a:lnSpc>
                <a:spcPct val="80000"/>
              </a:lnSpc>
            </a:pPr>
            <a:r>
              <a:rPr lang="en-US" sz="5400" spc="-150" dirty="0"/>
              <a:t>and Propeller Systems</a:t>
            </a:r>
          </a:p>
        </p:txBody>
      </p:sp>
    </p:spTree>
    <p:extLst>
      <p:ext uri="{BB962C8B-B14F-4D97-AF65-F5344CB8AC3E}">
        <p14:creationId xmlns:p14="http://schemas.microsoft.com/office/powerpoint/2010/main" val="2713340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normAutofit/>
          </a:bodyPr>
          <a:lstStyle/>
          <a:p>
            <a:r>
              <a:rPr lang="en-US" dirty="0"/>
              <a:t>FIGURE 3.14</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Jet engine powerplant instruments.</a:t>
            </a:r>
          </a:p>
          <a:p>
            <a:endParaRPr lang="en-US" dirty="0"/>
          </a:p>
        </p:txBody>
      </p:sp>
      <p:pic>
        <p:nvPicPr>
          <p:cNvPr id="3" name="Picture 2" descr="Diagram of a jet engine&#10;&#10;Description automatically generated">
            <a:extLst>
              <a:ext uri="{FF2B5EF4-FFF2-40B4-BE49-F238E27FC236}">
                <a16:creationId xmlns:a16="http://schemas.microsoft.com/office/drawing/2014/main" id="{E638259F-9F8E-6E97-ACDC-371031A30A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56874" y="54634"/>
            <a:ext cx="9125626" cy="5660366"/>
          </a:xfrm>
          <a:prstGeom prst="rect">
            <a:avLst/>
          </a:prstGeom>
        </p:spPr>
      </p:pic>
      <p:sp>
        <p:nvSpPr>
          <p:cNvPr id="7" name="TextBox 6">
            <a:extLst>
              <a:ext uri="{FF2B5EF4-FFF2-40B4-BE49-F238E27FC236}">
                <a16:creationId xmlns:a16="http://schemas.microsoft.com/office/drawing/2014/main" id="{349B8DF6-DE7F-9D7A-5EB2-224E294A0889}"/>
              </a:ext>
            </a:extLst>
          </p:cNvPr>
          <p:cNvSpPr txBox="1"/>
          <p:nvPr/>
        </p:nvSpPr>
        <p:spPr>
          <a:xfrm>
            <a:off x="228600" y="190500"/>
            <a:ext cx="3352800" cy="4801314"/>
          </a:xfrm>
          <a:prstGeom prst="rect">
            <a:avLst/>
          </a:prstGeom>
          <a:noFill/>
        </p:spPr>
        <p:txBody>
          <a:bodyPr wrap="square" rtlCol="0">
            <a:spAutoFit/>
          </a:bodyPr>
          <a:lstStyle/>
          <a:p>
            <a:r>
              <a:rPr lang="en-US" dirty="0">
                <a:effectLst/>
                <a:latin typeface="Aptos" panose="020B0004020202020204" pitchFamily="34" charset="0"/>
              </a:rPr>
              <a:t>EPR or N</a:t>
            </a:r>
            <a:r>
              <a:rPr lang="en-US" sz="2000" baseline="-15000" dirty="0">
                <a:effectLst/>
                <a:latin typeface="Aptos" panose="020B0004020202020204" pitchFamily="34" charset="0"/>
              </a:rPr>
              <a:t>1</a:t>
            </a:r>
            <a:r>
              <a:rPr lang="en-US" dirty="0">
                <a:effectLst/>
                <a:latin typeface="Aptos" panose="020B0004020202020204" pitchFamily="34" charset="0"/>
              </a:rPr>
              <a:t> indicators are commonly used for setting thrust on jet aircraft. Fuel flow is another measure sometimes used for this purpose. In some aircraft several of these indicators may be used during different phases of flight. For example, while EPR may be calculated and set for takeoff power, fuel flow may be more convenient for targeting airspeeds during approach. Regardless of the measure, thrust is always set using the thrust levers.</a:t>
            </a:r>
          </a:p>
          <a:p>
            <a:endParaRPr lang="en-US" dirty="0">
              <a:latin typeface="Aptos" panose="020B0004020202020204" pitchFamily="34" charset="0"/>
            </a:endParaRPr>
          </a:p>
        </p:txBody>
      </p:sp>
    </p:spTree>
    <p:extLst>
      <p:ext uri="{BB962C8B-B14F-4D97-AF65-F5344CB8AC3E}">
        <p14:creationId xmlns:p14="http://schemas.microsoft.com/office/powerpoint/2010/main" val="793927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normAutofit/>
          </a:bodyPr>
          <a:lstStyle/>
          <a:p>
            <a:r>
              <a:rPr lang="en-US" dirty="0"/>
              <a:t>FIGURE 3.15</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Turboprop engine powerplant instruments.</a:t>
            </a:r>
          </a:p>
          <a:p>
            <a:endParaRPr lang="en-US" dirty="0"/>
          </a:p>
        </p:txBody>
      </p:sp>
      <p:sp>
        <p:nvSpPr>
          <p:cNvPr id="10" name="TextBox 9">
            <a:extLst>
              <a:ext uri="{FF2B5EF4-FFF2-40B4-BE49-F238E27FC236}">
                <a16:creationId xmlns:a16="http://schemas.microsoft.com/office/drawing/2014/main" id="{E4847302-A86D-1EDB-A3C5-0B17793C02DE}"/>
              </a:ext>
            </a:extLst>
          </p:cNvPr>
          <p:cNvSpPr txBox="1"/>
          <p:nvPr/>
        </p:nvSpPr>
        <p:spPr>
          <a:xfrm>
            <a:off x="228600" y="190500"/>
            <a:ext cx="2933700" cy="1754326"/>
          </a:xfrm>
          <a:prstGeom prst="rect">
            <a:avLst/>
          </a:prstGeom>
          <a:noFill/>
        </p:spPr>
        <p:txBody>
          <a:bodyPr wrap="square" rtlCol="0">
            <a:spAutoFit/>
          </a:bodyPr>
          <a:lstStyle/>
          <a:p>
            <a:r>
              <a:rPr lang="en-US" dirty="0">
                <a:effectLst/>
                <a:latin typeface="Aptos" panose="020B0004020202020204" pitchFamily="34" charset="0"/>
              </a:rPr>
              <a:t>Turboprop power settings are commonly made using</a:t>
            </a:r>
          </a:p>
          <a:p>
            <a:r>
              <a:rPr lang="en-US" dirty="0">
                <a:effectLst/>
                <a:latin typeface="Aptos" panose="020B0004020202020204" pitchFamily="34" charset="0"/>
              </a:rPr>
              <a:t>torque (rotational force applied to the propeller shaft) or N</a:t>
            </a:r>
            <a:r>
              <a:rPr lang="en-US" sz="2000" baseline="-15000" dirty="0">
                <a:effectLst/>
                <a:latin typeface="Aptos" panose="020B0004020202020204" pitchFamily="34" charset="0"/>
              </a:rPr>
              <a:t>2</a:t>
            </a:r>
            <a:r>
              <a:rPr lang="en-US" dirty="0">
                <a:effectLst/>
                <a:latin typeface="Aptos" panose="020B0004020202020204" pitchFamily="34" charset="0"/>
              </a:rPr>
              <a:t> (high-speed compressor rpm).</a:t>
            </a:r>
          </a:p>
        </p:txBody>
      </p:sp>
      <p:grpSp>
        <p:nvGrpSpPr>
          <p:cNvPr id="12" name="Group 11">
            <a:extLst>
              <a:ext uri="{FF2B5EF4-FFF2-40B4-BE49-F238E27FC236}">
                <a16:creationId xmlns:a16="http://schemas.microsoft.com/office/drawing/2014/main" id="{87EC4901-249D-42FF-157B-333CA3E64BCC}"/>
              </a:ext>
            </a:extLst>
          </p:cNvPr>
          <p:cNvGrpSpPr/>
          <p:nvPr/>
        </p:nvGrpSpPr>
        <p:grpSpPr>
          <a:xfrm>
            <a:off x="3467100" y="137304"/>
            <a:ext cx="7696200" cy="5691996"/>
            <a:chOff x="3467100" y="137304"/>
            <a:chExt cx="7696200" cy="5691996"/>
          </a:xfrm>
        </p:grpSpPr>
        <p:pic>
          <p:nvPicPr>
            <p:cNvPr id="3" name="Picture 2" descr="Diagram of a turboprop engine&#10;&#10;Description automatically generated">
              <a:extLst>
                <a:ext uri="{FF2B5EF4-FFF2-40B4-BE49-F238E27FC236}">
                  <a16:creationId xmlns:a16="http://schemas.microsoft.com/office/drawing/2014/main" id="{7CF92600-F0B4-FE9F-DE66-13B3093E4B7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67100" y="137304"/>
              <a:ext cx="7581900" cy="5691996"/>
            </a:xfrm>
            <a:prstGeom prst="rect">
              <a:avLst/>
            </a:prstGeom>
          </p:spPr>
        </p:pic>
        <p:sp>
          <p:nvSpPr>
            <p:cNvPr id="11" name="Rectangle 10">
              <a:extLst>
                <a:ext uri="{FF2B5EF4-FFF2-40B4-BE49-F238E27FC236}">
                  <a16:creationId xmlns:a16="http://schemas.microsoft.com/office/drawing/2014/main" id="{D419A05D-B387-9DF9-65EE-97EF4FEBF1B2}"/>
                </a:ext>
              </a:extLst>
            </p:cNvPr>
            <p:cNvSpPr/>
            <p:nvPr/>
          </p:nvSpPr>
          <p:spPr>
            <a:xfrm>
              <a:off x="8229600" y="342900"/>
              <a:ext cx="29337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51831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normAutofit/>
          </a:bodyPr>
          <a:lstStyle/>
          <a:p>
            <a:r>
              <a:rPr lang="en-US" dirty="0"/>
              <a:t>FIGURE 3.16</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Jet thrust quadrant.</a:t>
            </a:r>
          </a:p>
          <a:p>
            <a:endParaRPr lang="en-US" dirty="0"/>
          </a:p>
        </p:txBody>
      </p:sp>
      <p:pic>
        <p:nvPicPr>
          <p:cNvPr id="3" name="Picture 2" descr="A diagram of a jet engine&#10;&#10;Description automatically generated">
            <a:extLst>
              <a:ext uri="{FF2B5EF4-FFF2-40B4-BE49-F238E27FC236}">
                <a16:creationId xmlns:a16="http://schemas.microsoft.com/office/drawing/2014/main" id="{66343F7C-BBA3-D2B8-D015-04441CE8AC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5900" y="50321"/>
            <a:ext cx="9220200" cy="5740879"/>
          </a:xfrm>
          <a:prstGeom prst="rect">
            <a:avLst/>
          </a:prstGeom>
        </p:spPr>
      </p:pic>
    </p:spTree>
    <p:extLst>
      <p:ext uri="{BB962C8B-B14F-4D97-AF65-F5344CB8AC3E}">
        <p14:creationId xmlns:p14="http://schemas.microsoft.com/office/powerpoint/2010/main" val="3304767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normAutofit/>
          </a:bodyPr>
          <a:lstStyle/>
          <a:p>
            <a:r>
              <a:rPr lang="en-US" dirty="0"/>
              <a:t>FIGURE 3.17</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Turboprop power quadrant.</a:t>
            </a:r>
          </a:p>
          <a:p>
            <a:endParaRPr lang="en-US" dirty="0"/>
          </a:p>
        </p:txBody>
      </p:sp>
      <p:pic>
        <p:nvPicPr>
          <p:cNvPr id="3" name="Picture 2" descr="A diagram of a flight diagram&#10;&#10;Description automatically generated">
            <a:extLst>
              <a:ext uri="{FF2B5EF4-FFF2-40B4-BE49-F238E27FC236}">
                <a16:creationId xmlns:a16="http://schemas.microsoft.com/office/drawing/2014/main" id="{B2F7196D-91BB-7B05-2C07-4DC1786A52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06682" y="38100"/>
            <a:ext cx="9178636" cy="5715000"/>
          </a:xfrm>
          <a:prstGeom prst="rect">
            <a:avLst/>
          </a:prstGeom>
        </p:spPr>
      </p:pic>
    </p:spTree>
    <p:extLst>
      <p:ext uri="{BB962C8B-B14F-4D97-AF65-F5344CB8AC3E}">
        <p14:creationId xmlns:p14="http://schemas.microsoft.com/office/powerpoint/2010/main" val="2104576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3.18</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Engine fuel control unit comparison.</a:t>
            </a:r>
          </a:p>
        </p:txBody>
      </p:sp>
      <p:pic>
        <p:nvPicPr>
          <p:cNvPr id="3" name="Picture 2" descr="A black and white drawing of a machine&#10;&#10;Description automatically generated">
            <a:extLst>
              <a:ext uri="{FF2B5EF4-FFF2-40B4-BE49-F238E27FC236}">
                <a16:creationId xmlns:a16="http://schemas.microsoft.com/office/drawing/2014/main" id="{E5F983E6-F128-5AE7-E2C7-A6BF7D347F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533400"/>
            <a:ext cx="11925300" cy="4950125"/>
          </a:xfrm>
          <a:prstGeom prst="rect">
            <a:avLst/>
          </a:prstGeom>
        </p:spPr>
      </p:pic>
    </p:spTree>
    <p:extLst>
      <p:ext uri="{BB962C8B-B14F-4D97-AF65-F5344CB8AC3E}">
        <p14:creationId xmlns:p14="http://schemas.microsoft.com/office/powerpoint/2010/main" val="3616439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3.19</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Typical turbine engine start sequences.</a:t>
            </a:r>
          </a:p>
          <a:p>
            <a:endParaRPr lang="en-US" dirty="0"/>
          </a:p>
        </p:txBody>
      </p:sp>
      <p:sp>
        <p:nvSpPr>
          <p:cNvPr id="5" name="TextBox 4">
            <a:extLst>
              <a:ext uri="{FF2B5EF4-FFF2-40B4-BE49-F238E27FC236}">
                <a16:creationId xmlns:a16="http://schemas.microsoft.com/office/drawing/2014/main" id="{67D44620-9C0A-5EF3-7541-68E2FD52AE0F}"/>
              </a:ext>
            </a:extLst>
          </p:cNvPr>
          <p:cNvSpPr txBox="1"/>
          <p:nvPr/>
        </p:nvSpPr>
        <p:spPr>
          <a:xfrm>
            <a:off x="6400800" y="292125"/>
            <a:ext cx="5448300" cy="2375074"/>
          </a:xfrm>
          <a:prstGeom prst="rect">
            <a:avLst/>
          </a:prstGeom>
          <a:noFill/>
        </p:spPr>
        <p:txBody>
          <a:bodyPr wrap="square" bIns="0" rtlCol="0">
            <a:spAutoFit/>
          </a:bodyPr>
          <a:lstStyle/>
          <a:p>
            <a:pPr marL="182880" indent="-182880">
              <a:lnSpc>
                <a:spcPts val="1560"/>
              </a:lnSpc>
            </a:pPr>
            <a:r>
              <a:rPr lang="en-US" sz="1500" b="1" dirty="0">
                <a:effectLst/>
                <a:latin typeface="Aptos" panose="020B0004020202020204" pitchFamily="34" charset="0"/>
              </a:rPr>
              <a:t>Start sequence: pneumatic start</a:t>
            </a:r>
          </a:p>
          <a:p>
            <a:pPr marL="182880" indent="-182880">
              <a:lnSpc>
                <a:spcPts val="1560"/>
              </a:lnSpc>
              <a:spcBef>
                <a:spcPts val="300"/>
              </a:spcBef>
            </a:pPr>
            <a:r>
              <a:rPr lang="en-US" sz="1400" dirty="0">
                <a:effectLst/>
                <a:latin typeface="Aptos" panose="020B0004020202020204" pitchFamily="34" charset="0"/>
              </a:rPr>
              <a:t>1.	Complete Before-Start Checklist.</a:t>
            </a:r>
          </a:p>
          <a:p>
            <a:pPr marL="182880" indent="-182880">
              <a:lnSpc>
                <a:spcPts val="1560"/>
              </a:lnSpc>
            </a:pPr>
            <a:r>
              <a:rPr lang="en-US" sz="1400" dirty="0">
                <a:effectLst/>
                <a:latin typeface="Aptos" panose="020B0004020202020204" pitchFamily="34" charset="0"/>
              </a:rPr>
              <a:t>2.	Open pneumatic start valve.</a:t>
            </a:r>
          </a:p>
          <a:p>
            <a:pPr marL="182880" indent="-182880">
              <a:lnSpc>
                <a:spcPts val="1560"/>
              </a:lnSpc>
            </a:pPr>
            <a:r>
              <a:rPr lang="en-US" sz="1400" dirty="0">
                <a:effectLst/>
                <a:latin typeface="Aptos" panose="020B0004020202020204" pitchFamily="34" charset="0"/>
              </a:rPr>
              <a:t>3.	Pneumatic starter spins compressor to specified rpm.</a:t>
            </a:r>
          </a:p>
          <a:p>
            <a:pPr marL="182880" indent="-182880">
              <a:lnSpc>
                <a:spcPts val="1560"/>
              </a:lnSpc>
            </a:pPr>
            <a:r>
              <a:rPr lang="en-US" sz="1400" dirty="0">
                <a:effectLst/>
                <a:latin typeface="Aptos" panose="020B0004020202020204" pitchFamily="34" charset="0"/>
              </a:rPr>
              <a:t>4.	Igniters are activated and fuel introduced.</a:t>
            </a:r>
          </a:p>
          <a:p>
            <a:pPr marL="182880" indent="-182880">
              <a:lnSpc>
                <a:spcPts val="1560"/>
              </a:lnSpc>
            </a:pPr>
            <a:r>
              <a:rPr lang="en-US" sz="1400" dirty="0">
                <a:effectLst/>
                <a:latin typeface="Aptos" panose="020B0004020202020204" pitchFamily="34" charset="0"/>
              </a:rPr>
              <a:t>5.	Monitor EGT and rpm as they increase. If either approaches maximum value too rapidly, shut off fuel and abort the start. (Severe engine damage can result from a “hot start.”)</a:t>
            </a:r>
          </a:p>
          <a:p>
            <a:pPr marL="182880" indent="-182880">
              <a:lnSpc>
                <a:spcPts val="1560"/>
              </a:lnSpc>
            </a:pPr>
            <a:r>
              <a:rPr lang="en-US" sz="1400" dirty="0">
                <a:effectLst/>
                <a:latin typeface="Aptos" panose="020B0004020202020204" pitchFamily="34" charset="0"/>
              </a:rPr>
              <a:t>6.	Start valve closes.</a:t>
            </a:r>
          </a:p>
          <a:p>
            <a:pPr marL="182880" indent="-182880">
              <a:lnSpc>
                <a:spcPts val="1560"/>
              </a:lnSpc>
            </a:pPr>
            <a:r>
              <a:rPr lang="en-US" sz="1400" dirty="0">
                <a:effectLst/>
                <a:latin typeface="Aptos" panose="020B0004020202020204" pitchFamily="34" charset="0"/>
              </a:rPr>
              <a:t>7.	As temperatures stabilize, reduce power to idle.</a:t>
            </a:r>
          </a:p>
          <a:p>
            <a:pPr marL="182880" indent="-182880">
              <a:lnSpc>
                <a:spcPts val="1560"/>
              </a:lnSpc>
            </a:pPr>
            <a:r>
              <a:rPr lang="en-US" sz="1400" dirty="0">
                <a:effectLst/>
                <a:latin typeface="Aptos" panose="020B0004020202020204" pitchFamily="34" charset="0"/>
              </a:rPr>
              <a:t>8.	Complete After-Start Checklist.</a:t>
            </a:r>
          </a:p>
        </p:txBody>
      </p:sp>
      <p:sp>
        <p:nvSpPr>
          <p:cNvPr id="7" name="TextBox 6">
            <a:extLst>
              <a:ext uri="{FF2B5EF4-FFF2-40B4-BE49-F238E27FC236}">
                <a16:creationId xmlns:a16="http://schemas.microsoft.com/office/drawing/2014/main" id="{F1E41C6F-1838-841D-B51D-7411E3A10A64}"/>
              </a:ext>
            </a:extLst>
          </p:cNvPr>
          <p:cNvSpPr txBox="1"/>
          <p:nvPr/>
        </p:nvSpPr>
        <p:spPr>
          <a:xfrm>
            <a:off x="342900" y="292125"/>
            <a:ext cx="5448300" cy="2746970"/>
          </a:xfrm>
          <a:prstGeom prst="rect">
            <a:avLst/>
          </a:prstGeom>
          <a:noFill/>
        </p:spPr>
        <p:txBody>
          <a:bodyPr wrap="square" bIns="0" rtlCol="0">
            <a:spAutoFit/>
          </a:bodyPr>
          <a:lstStyle/>
          <a:p>
            <a:pPr marL="182880" indent="-182880">
              <a:lnSpc>
                <a:spcPts val="1560"/>
              </a:lnSpc>
            </a:pPr>
            <a:r>
              <a:rPr lang="en-US" sz="1500" b="1" dirty="0">
                <a:effectLst/>
                <a:latin typeface="Aptos" panose="020B0004020202020204" pitchFamily="34" charset="0"/>
              </a:rPr>
              <a:t>Start sequence: electric start</a:t>
            </a:r>
          </a:p>
          <a:p>
            <a:pPr marL="182880" indent="-182880">
              <a:lnSpc>
                <a:spcPts val="1560"/>
              </a:lnSpc>
              <a:spcBef>
                <a:spcPts val="300"/>
              </a:spcBef>
            </a:pPr>
            <a:r>
              <a:rPr lang="en-US" sz="1400" dirty="0">
                <a:effectLst/>
                <a:latin typeface="Aptos" panose="020B0004020202020204" pitchFamily="34" charset="0"/>
              </a:rPr>
              <a:t>1.	Complete Before-Start Checklist.</a:t>
            </a:r>
          </a:p>
          <a:p>
            <a:pPr marL="182880" indent="-182880">
              <a:lnSpc>
                <a:spcPts val="1560"/>
              </a:lnSpc>
            </a:pPr>
            <a:r>
              <a:rPr lang="en-US" sz="1400" dirty="0">
                <a:effectLst/>
                <a:latin typeface="Aptos" panose="020B0004020202020204" pitchFamily="34" charset="0"/>
              </a:rPr>
              <a:t>2.	Check battery condition. (For battery starts, 22V minimum voltage must be available to preclude “hot start.”)</a:t>
            </a:r>
          </a:p>
          <a:p>
            <a:pPr marL="182880" indent="-182880">
              <a:lnSpc>
                <a:spcPts val="1560"/>
              </a:lnSpc>
            </a:pPr>
            <a:r>
              <a:rPr lang="en-US" sz="1400" dirty="0">
                <a:effectLst/>
                <a:latin typeface="Aptos" panose="020B0004020202020204" pitchFamily="34" charset="0"/>
              </a:rPr>
              <a:t>3.	Activate electric starter (or starter/generator) and igniters.</a:t>
            </a:r>
          </a:p>
          <a:p>
            <a:pPr marL="182880" indent="-182880">
              <a:lnSpc>
                <a:spcPts val="1560"/>
              </a:lnSpc>
            </a:pPr>
            <a:r>
              <a:rPr lang="en-US" sz="1400" dirty="0">
                <a:effectLst/>
                <a:latin typeface="Aptos" panose="020B0004020202020204" pitchFamily="34" charset="0"/>
              </a:rPr>
              <a:t>4.	Starter spins compressor to specified rpm value.</a:t>
            </a:r>
          </a:p>
          <a:p>
            <a:pPr marL="182880" indent="-182880">
              <a:lnSpc>
                <a:spcPts val="1560"/>
              </a:lnSpc>
            </a:pPr>
            <a:r>
              <a:rPr lang="en-US" sz="1400" dirty="0">
                <a:effectLst/>
                <a:latin typeface="Aptos" panose="020B0004020202020204" pitchFamily="34" charset="0"/>
              </a:rPr>
              <a:t>5.	Fuel is introduced and secondary igniters activated.</a:t>
            </a:r>
          </a:p>
          <a:p>
            <a:pPr marL="182880" indent="-182880">
              <a:lnSpc>
                <a:spcPts val="1560"/>
              </a:lnSpc>
            </a:pPr>
            <a:r>
              <a:rPr lang="en-US" sz="1400" dirty="0">
                <a:effectLst/>
                <a:latin typeface="Aptos" panose="020B0004020202020204" pitchFamily="34" charset="0"/>
              </a:rPr>
              <a:t>6.	Monitor ITT, rpm, and electrical load as they increase. If any value approaches maximum too rapidly, shut off fuel and abort the start. (Severe engine damage can result from a “hot start.”)</a:t>
            </a:r>
          </a:p>
          <a:p>
            <a:pPr marL="182880" indent="-182880">
              <a:lnSpc>
                <a:spcPts val="1560"/>
              </a:lnSpc>
            </a:pPr>
            <a:r>
              <a:rPr lang="en-US" sz="1400" dirty="0">
                <a:effectLst/>
                <a:latin typeface="Aptos" panose="020B0004020202020204" pitchFamily="34" charset="0"/>
              </a:rPr>
              <a:t>7.	Electric starter is shut off at predetermined rpm.</a:t>
            </a:r>
          </a:p>
          <a:p>
            <a:pPr marL="182880" indent="-182880">
              <a:lnSpc>
                <a:spcPts val="1560"/>
              </a:lnSpc>
            </a:pPr>
            <a:r>
              <a:rPr lang="en-US" sz="1400" dirty="0">
                <a:effectLst/>
                <a:latin typeface="Aptos" panose="020B0004020202020204" pitchFamily="34" charset="0"/>
              </a:rPr>
              <a:t>8.	As temperatures stabilize, reduce power to idle.</a:t>
            </a:r>
          </a:p>
          <a:p>
            <a:pPr marL="182880" indent="-182880">
              <a:lnSpc>
                <a:spcPts val="1560"/>
              </a:lnSpc>
            </a:pPr>
            <a:r>
              <a:rPr lang="en-US" sz="1400" dirty="0">
                <a:effectLst/>
                <a:latin typeface="Aptos" panose="020B0004020202020204" pitchFamily="34" charset="0"/>
              </a:rPr>
              <a:t>9.	Complete After-Start Checklist.</a:t>
            </a:r>
          </a:p>
        </p:txBody>
      </p:sp>
      <p:sp>
        <p:nvSpPr>
          <p:cNvPr id="10" name="TextBox 9">
            <a:extLst>
              <a:ext uri="{FF2B5EF4-FFF2-40B4-BE49-F238E27FC236}">
                <a16:creationId xmlns:a16="http://schemas.microsoft.com/office/drawing/2014/main" id="{6040F498-6A98-4267-25BF-F2ACAC3AE872}"/>
              </a:ext>
            </a:extLst>
          </p:cNvPr>
          <p:cNvSpPr txBox="1"/>
          <p:nvPr/>
        </p:nvSpPr>
        <p:spPr>
          <a:xfrm>
            <a:off x="6369457" y="3174593"/>
            <a:ext cx="5676900" cy="1384995"/>
          </a:xfrm>
          <a:prstGeom prst="rect">
            <a:avLst/>
          </a:prstGeom>
          <a:noFill/>
        </p:spPr>
        <p:txBody>
          <a:bodyPr wrap="square" rtlCol="0">
            <a:spAutoFit/>
          </a:bodyPr>
          <a:lstStyle/>
          <a:p>
            <a:r>
              <a:rPr lang="en-US" sz="1400" b="1" dirty="0">
                <a:effectLst/>
                <a:latin typeface="Aptos" panose="020B0004020202020204" pitchFamily="34" charset="0"/>
              </a:rPr>
              <a:t>Large turbine engines are started using high-pressure pneumatic power </a:t>
            </a:r>
            <a:r>
              <a:rPr lang="en-US" sz="1400" dirty="0">
                <a:effectLst/>
                <a:latin typeface="Aptos" panose="020B0004020202020204" pitchFamily="34" charset="0"/>
              </a:rPr>
              <a:t>to spin up the compressors. Pneumatic power may be drawn from a ground pneumatic source, from the aircraft’s APU, or from another engine that is already running. Pneumatic “start valve” operation must be carefully monitored to ensure that the start valve closes once the engine’s compressor is spun up. </a:t>
            </a:r>
          </a:p>
        </p:txBody>
      </p:sp>
      <p:sp>
        <p:nvSpPr>
          <p:cNvPr id="11" name="TextBox 10">
            <a:extLst>
              <a:ext uri="{FF2B5EF4-FFF2-40B4-BE49-F238E27FC236}">
                <a16:creationId xmlns:a16="http://schemas.microsoft.com/office/drawing/2014/main" id="{4BD9238B-9331-400E-F96D-50CE0CCA7BB2}"/>
              </a:ext>
            </a:extLst>
          </p:cNvPr>
          <p:cNvSpPr txBox="1"/>
          <p:nvPr/>
        </p:nvSpPr>
        <p:spPr>
          <a:xfrm>
            <a:off x="342900" y="4622393"/>
            <a:ext cx="11468100" cy="1169551"/>
          </a:xfrm>
          <a:prstGeom prst="rect">
            <a:avLst/>
          </a:prstGeom>
          <a:noFill/>
        </p:spPr>
        <p:txBody>
          <a:bodyPr wrap="square" rtlCol="0">
            <a:spAutoFit/>
          </a:bodyPr>
          <a:lstStyle/>
          <a:p>
            <a:r>
              <a:rPr lang="en-US" sz="1400" b="1" dirty="0">
                <a:effectLst/>
                <a:latin typeface="Aptos" panose="020B0004020202020204" pitchFamily="34" charset="0"/>
              </a:rPr>
              <a:t>Turbine engine starting requires a rather long sequence of events </a:t>
            </a:r>
            <a:r>
              <a:rPr lang="en-US" sz="1400" dirty="0">
                <a:effectLst/>
                <a:latin typeface="Aptos" panose="020B0004020202020204" pitchFamily="34" charset="0"/>
              </a:rPr>
              <a:t>that pilots must carefully monitor. On older aircraft most steps must be accomplished manually, with careful timing. Newer systems automate much of the start sequence, but careful pilot monitoring is always required. Among the most serious malfunctions during starting is the “hot start.” This refers to a situation where fuel accumulates in the combustion chamber at an excessive rate, resulting in engine temperatures that can severely damage internal parts. Pilots are trained to monitor engine temperatures and rpm trends, in order to abort starts early when indicated.</a:t>
            </a:r>
          </a:p>
        </p:txBody>
      </p:sp>
      <p:sp>
        <p:nvSpPr>
          <p:cNvPr id="12" name="TextBox 11">
            <a:extLst>
              <a:ext uri="{FF2B5EF4-FFF2-40B4-BE49-F238E27FC236}">
                <a16:creationId xmlns:a16="http://schemas.microsoft.com/office/drawing/2014/main" id="{698E1DC4-7B63-9931-B863-8FB04F1E60E3}"/>
              </a:ext>
            </a:extLst>
          </p:cNvPr>
          <p:cNvSpPr txBox="1"/>
          <p:nvPr/>
        </p:nvSpPr>
        <p:spPr>
          <a:xfrm>
            <a:off x="342899" y="3200400"/>
            <a:ext cx="5479646" cy="1369606"/>
          </a:xfrm>
          <a:prstGeom prst="rect">
            <a:avLst/>
          </a:prstGeom>
          <a:noFill/>
        </p:spPr>
        <p:txBody>
          <a:bodyPr wrap="square" rtlCol="0">
            <a:spAutoFit/>
          </a:bodyPr>
          <a:lstStyle/>
          <a:p>
            <a:r>
              <a:rPr lang="en-US" sz="1400" b="1" dirty="0">
                <a:effectLst/>
                <a:latin typeface="Aptos" panose="020B0004020202020204" pitchFamily="34" charset="0"/>
              </a:rPr>
              <a:t>Electric starting is common on smaller turbine engines, </a:t>
            </a:r>
            <a:r>
              <a:rPr lang="en-US" sz="1400" dirty="0">
                <a:effectLst/>
                <a:latin typeface="Aptos" panose="020B0004020202020204" pitchFamily="34" charset="0"/>
              </a:rPr>
              <a:t>usually using combined-function electric “starter/generators.” It is preferable to use a ground power source or APU for starting, when available. Battery starts require healthy, fully-charged batteries for “cool starts.” Repeated battery starts are hard on both batteries and engines.</a:t>
            </a:r>
          </a:p>
          <a:p>
            <a:endParaRPr lang="en-US" sz="1300" dirty="0">
              <a:latin typeface="Aptos" panose="020B0004020202020204" pitchFamily="34" charset="0"/>
            </a:endParaRPr>
          </a:p>
        </p:txBody>
      </p:sp>
      <p:sp>
        <p:nvSpPr>
          <p:cNvPr id="14" name="Rectangle 13">
            <a:extLst>
              <a:ext uri="{FF2B5EF4-FFF2-40B4-BE49-F238E27FC236}">
                <a16:creationId xmlns:a16="http://schemas.microsoft.com/office/drawing/2014/main" id="{95B63D93-F88C-0638-9E59-69DB4001F590}"/>
              </a:ext>
            </a:extLst>
          </p:cNvPr>
          <p:cNvSpPr/>
          <p:nvPr/>
        </p:nvSpPr>
        <p:spPr>
          <a:xfrm>
            <a:off x="6331354" y="228601"/>
            <a:ext cx="5676900" cy="2895600"/>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43BF22D-C384-18F0-D8F1-2ABA597BD64F}"/>
              </a:ext>
            </a:extLst>
          </p:cNvPr>
          <p:cNvSpPr/>
          <p:nvPr/>
        </p:nvSpPr>
        <p:spPr>
          <a:xfrm>
            <a:off x="266700" y="228601"/>
            <a:ext cx="5676900" cy="2895600"/>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C629FA9A-72EF-13D0-6DD8-76C0DDDF148E}"/>
              </a:ext>
            </a:extLst>
          </p:cNvPr>
          <p:cNvCxnSpPr/>
          <p:nvPr/>
        </p:nvCxnSpPr>
        <p:spPr>
          <a:xfrm>
            <a:off x="266700" y="4572000"/>
            <a:ext cx="1174155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0750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3.20</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Two types of jet thrust reversers.</a:t>
            </a:r>
          </a:p>
        </p:txBody>
      </p:sp>
      <p:pic>
        <p:nvPicPr>
          <p:cNvPr id="3" name="Picture 2" descr="A diagram of a turbo jet&#10;&#10;Description automatically generated">
            <a:extLst>
              <a:ext uri="{FF2B5EF4-FFF2-40B4-BE49-F238E27FC236}">
                <a16:creationId xmlns:a16="http://schemas.microsoft.com/office/drawing/2014/main" id="{73BE7A8A-8A88-D81D-9774-14A6CB5734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0" y="90054"/>
            <a:ext cx="6463004" cy="2747284"/>
          </a:xfrm>
          <a:prstGeom prst="rect">
            <a:avLst/>
          </a:prstGeom>
        </p:spPr>
      </p:pic>
      <p:pic>
        <p:nvPicPr>
          <p:cNvPr id="5" name="Picture 4" descr="A diagram of a turbo jet&#10;&#10;Description automatically generated">
            <a:extLst>
              <a:ext uri="{FF2B5EF4-FFF2-40B4-BE49-F238E27FC236}">
                <a16:creationId xmlns:a16="http://schemas.microsoft.com/office/drawing/2014/main" id="{D6F278E4-0549-51FF-2F30-28CC286E79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1546" y="1903562"/>
            <a:ext cx="6507576" cy="3925738"/>
          </a:xfrm>
          <a:prstGeom prst="rect">
            <a:avLst/>
          </a:prstGeom>
        </p:spPr>
      </p:pic>
    </p:spTree>
    <p:extLst>
      <p:ext uri="{BB962C8B-B14F-4D97-AF65-F5344CB8AC3E}">
        <p14:creationId xmlns:p14="http://schemas.microsoft.com/office/powerpoint/2010/main" val="1656303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3.21</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normAutofit/>
          </a:bodyPr>
          <a:lstStyle/>
          <a:p>
            <a:r>
              <a:rPr lang="en-US" dirty="0"/>
              <a:t>In flight, the primary governor uses engine oil pressure to control propeller pitch.</a:t>
            </a:r>
          </a:p>
        </p:txBody>
      </p:sp>
      <p:pic>
        <p:nvPicPr>
          <p:cNvPr id="3" name="Picture 2" descr="A diagram of a propeller&#10;&#10;Description automatically generated">
            <a:extLst>
              <a:ext uri="{FF2B5EF4-FFF2-40B4-BE49-F238E27FC236}">
                <a16:creationId xmlns:a16="http://schemas.microsoft.com/office/drawing/2014/main" id="{7B22135D-8E85-DFFD-424B-E9C26BCD90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0746" y="1143000"/>
            <a:ext cx="3808942" cy="3348209"/>
          </a:xfrm>
          <a:prstGeom prst="rect">
            <a:avLst/>
          </a:prstGeom>
        </p:spPr>
      </p:pic>
      <p:pic>
        <p:nvPicPr>
          <p:cNvPr id="4" name="Picture 3" descr="A diagram of a propeller&#10;&#10;Description automatically generated">
            <a:extLst>
              <a:ext uri="{FF2B5EF4-FFF2-40B4-BE49-F238E27FC236}">
                <a16:creationId xmlns:a16="http://schemas.microsoft.com/office/drawing/2014/main" id="{001DC4CC-F9DE-CD1D-AA19-F793C9B94F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58155" y="1409700"/>
            <a:ext cx="3808942" cy="3073766"/>
          </a:xfrm>
          <a:prstGeom prst="rect">
            <a:avLst/>
          </a:prstGeom>
        </p:spPr>
      </p:pic>
      <p:pic>
        <p:nvPicPr>
          <p:cNvPr id="5" name="Picture 4" descr="A diagram of a propeller&#10;&#10;Description automatically generated">
            <a:extLst>
              <a:ext uri="{FF2B5EF4-FFF2-40B4-BE49-F238E27FC236}">
                <a16:creationId xmlns:a16="http://schemas.microsoft.com/office/drawing/2014/main" id="{1FAAA046-6279-079B-9CBB-45D1528DA28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92558" y="1274156"/>
            <a:ext cx="3808942" cy="3183544"/>
          </a:xfrm>
          <a:prstGeom prst="rect">
            <a:avLst/>
          </a:prstGeom>
        </p:spPr>
      </p:pic>
    </p:spTree>
    <p:extLst>
      <p:ext uri="{BB962C8B-B14F-4D97-AF65-F5344CB8AC3E}">
        <p14:creationId xmlns:p14="http://schemas.microsoft.com/office/powerpoint/2010/main" val="868808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3.22</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9448800" cy="876300"/>
          </a:xfrm>
        </p:spPr>
        <p:txBody>
          <a:bodyPr/>
          <a:lstStyle/>
          <a:p>
            <a:r>
              <a:rPr lang="en-US" dirty="0"/>
              <a:t>How a primary governor works (turboprop engines less than 2,000 shp).</a:t>
            </a:r>
          </a:p>
          <a:p>
            <a:endParaRPr lang="en-US" dirty="0"/>
          </a:p>
        </p:txBody>
      </p:sp>
      <p:pic>
        <p:nvPicPr>
          <p:cNvPr id="4" name="Picture 3" descr="A diagram of a propellor&#10;&#10;Description automatically generated">
            <a:extLst>
              <a:ext uri="{FF2B5EF4-FFF2-40B4-BE49-F238E27FC236}">
                <a16:creationId xmlns:a16="http://schemas.microsoft.com/office/drawing/2014/main" id="{77B7CFE3-2156-2154-A674-361299A84A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10049" y="152400"/>
            <a:ext cx="2743200" cy="3848099"/>
          </a:xfrm>
          <a:prstGeom prst="rect">
            <a:avLst/>
          </a:prstGeom>
        </p:spPr>
      </p:pic>
      <p:pic>
        <p:nvPicPr>
          <p:cNvPr id="5" name="Picture 4" descr="A diagram of a propellor&#10;&#10;Description automatically generated">
            <a:extLst>
              <a:ext uri="{FF2B5EF4-FFF2-40B4-BE49-F238E27FC236}">
                <a16:creationId xmlns:a16="http://schemas.microsoft.com/office/drawing/2014/main" id="{0660783B-0044-724B-3333-968D858722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67700" y="152400"/>
            <a:ext cx="2809345" cy="3848099"/>
          </a:xfrm>
          <a:prstGeom prst="rect">
            <a:avLst/>
          </a:prstGeom>
        </p:spPr>
      </p:pic>
      <p:sp>
        <p:nvSpPr>
          <p:cNvPr id="7" name="TextBox 6">
            <a:extLst>
              <a:ext uri="{FF2B5EF4-FFF2-40B4-BE49-F238E27FC236}">
                <a16:creationId xmlns:a16="http://schemas.microsoft.com/office/drawing/2014/main" id="{C3253C9B-22C1-B473-CB80-9A930976D2FA}"/>
              </a:ext>
            </a:extLst>
          </p:cNvPr>
          <p:cNvSpPr txBox="1"/>
          <p:nvPr/>
        </p:nvSpPr>
        <p:spPr>
          <a:xfrm>
            <a:off x="8267700" y="3936474"/>
            <a:ext cx="3360790" cy="1892826"/>
          </a:xfrm>
          <a:prstGeom prst="rect">
            <a:avLst/>
          </a:prstGeom>
          <a:noFill/>
        </p:spPr>
        <p:txBody>
          <a:bodyPr wrap="square" rIns="0" rtlCol="0">
            <a:spAutoFit/>
          </a:bodyPr>
          <a:lstStyle/>
          <a:p>
            <a:r>
              <a:rPr lang="en-US" sz="1300" b="1" dirty="0">
                <a:effectLst/>
                <a:latin typeface="Aptos" panose="020B0004020202020204" pitchFamily="34" charset="0"/>
              </a:rPr>
              <a:t>Prop overspeed, </a:t>
            </a:r>
            <a:r>
              <a:rPr lang="en-US" sz="1300" dirty="0">
                <a:effectLst/>
                <a:latin typeface="Aptos" panose="020B0004020202020204" pitchFamily="34" charset="0"/>
              </a:rPr>
              <a:t>relative to selected rpm. </a:t>
            </a:r>
          </a:p>
          <a:p>
            <a:r>
              <a:rPr lang="en-US" sz="1300" b="1" dirty="0">
                <a:effectLst/>
                <a:latin typeface="Aptos" panose="020B0004020202020204" pitchFamily="34" charset="0"/>
              </a:rPr>
              <a:t>1.</a:t>
            </a:r>
            <a:r>
              <a:rPr lang="en-US" sz="1300" dirty="0">
                <a:effectLst/>
                <a:latin typeface="Aptos" panose="020B0004020202020204" pitchFamily="34" charset="0"/>
              </a:rPr>
              <a:t> Since it’s geared to prop speed, governor rotation speeds up. </a:t>
            </a:r>
            <a:r>
              <a:rPr lang="en-US" sz="1300" b="1" dirty="0">
                <a:effectLst/>
                <a:latin typeface="Aptos" panose="020B0004020202020204" pitchFamily="34" charset="0"/>
              </a:rPr>
              <a:t>2.</a:t>
            </a:r>
            <a:r>
              <a:rPr lang="en-US" sz="1300" dirty="0">
                <a:effectLst/>
                <a:latin typeface="Aptos" panose="020B0004020202020204" pitchFamily="34" charset="0"/>
              </a:rPr>
              <a:t> Faster governor speed causes flyweights to extend. </a:t>
            </a:r>
            <a:r>
              <a:rPr lang="en-US" sz="1300" b="1" dirty="0">
                <a:effectLst/>
                <a:latin typeface="Aptos" panose="020B0004020202020204" pitchFamily="34" charset="0"/>
              </a:rPr>
              <a:t>3.</a:t>
            </a:r>
            <a:r>
              <a:rPr lang="en-US" sz="1300" dirty="0">
                <a:effectLst/>
                <a:latin typeface="Aptos" panose="020B0004020202020204" pitchFamily="34" charset="0"/>
              </a:rPr>
              <a:t> Extending flyweights close valve, reducing oil pressure to hub. </a:t>
            </a:r>
            <a:r>
              <a:rPr lang="en-US" sz="1300" b="1" dirty="0">
                <a:effectLst/>
                <a:latin typeface="Aptos" panose="020B0004020202020204" pitchFamily="34" charset="0"/>
              </a:rPr>
              <a:t>4.</a:t>
            </a:r>
            <a:r>
              <a:rPr lang="en-US" sz="1300" dirty="0">
                <a:effectLst/>
                <a:latin typeface="Aptos" panose="020B0004020202020204" pitchFamily="34" charset="0"/>
              </a:rPr>
              <a:t> Lower oil pressure drives prop pitch toward feather. Drag of steeper prop pitch slows prop to selected rpm.</a:t>
            </a:r>
          </a:p>
          <a:p>
            <a:endParaRPr lang="en-US" sz="1300" dirty="0">
              <a:latin typeface="Aptos" panose="020B0004020202020204" pitchFamily="34" charset="0"/>
            </a:endParaRPr>
          </a:p>
        </p:txBody>
      </p:sp>
      <p:sp>
        <p:nvSpPr>
          <p:cNvPr id="10" name="TextBox 9">
            <a:extLst>
              <a:ext uri="{FF2B5EF4-FFF2-40B4-BE49-F238E27FC236}">
                <a16:creationId xmlns:a16="http://schemas.microsoft.com/office/drawing/2014/main" id="{E56AF162-DF69-0861-15FD-D8FF69465C08}"/>
              </a:ext>
            </a:extLst>
          </p:cNvPr>
          <p:cNvSpPr txBox="1"/>
          <p:nvPr/>
        </p:nvSpPr>
        <p:spPr>
          <a:xfrm>
            <a:off x="4191001" y="3936474"/>
            <a:ext cx="3647544" cy="1692771"/>
          </a:xfrm>
          <a:prstGeom prst="rect">
            <a:avLst/>
          </a:prstGeom>
          <a:noFill/>
        </p:spPr>
        <p:txBody>
          <a:bodyPr wrap="square" rIns="0" rtlCol="0">
            <a:spAutoFit/>
          </a:bodyPr>
          <a:lstStyle/>
          <a:p>
            <a:r>
              <a:rPr lang="en-US" sz="1300" b="1" dirty="0">
                <a:effectLst/>
                <a:latin typeface="Aptos" panose="020B0004020202020204" pitchFamily="34" charset="0"/>
              </a:rPr>
              <a:t>Prop underspeed, </a:t>
            </a:r>
            <a:r>
              <a:rPr lang="en-US" sz="1300" dirty="0">
                <a:effectLst/>
                <a:latin typeface="Aptos" panose="020B0004020202020204" pitchFamily="34" charset="0"/>
              </a:rPr>
              <a:t>relative to selected rpm. </a:t>
            </a:r>
          </a:p>
          <a:p>
            <a:r>
              <a:rPr lang="en-US" sz="1300" b="1" dirty="0">
                <a:effectLst/>
                <a:latin typeface="Aptos" panose="020B0004020202020204" pitchFamily="34" charset="0"/>
              </a:rPr>
              <a:t>1.</a:t>
            </a:r>
            <a:r>
              <a:rPr lang="en-US" sz="1300" dirty="0">
                <a:effectLst/>
                <a:latin typeface="Aptos" panose="020B0004020202020204" pitchFamily="34" charset="0"/>
              </a:rPr>
              <a:t> Since it’s geared to prop speed, governor rotation slows down. </a:t>
            </a:r>
            <a:r>
              <a:rPr lang="en-US" sz="1300" b="1" dirty="0">
                <a:effectLst/>
                <a:latin typeface="Aptos" panose="020B0004020202020204" pitchFamily="34" charset="0"/>
              </a:rPr>
              <a:t>2.</a:t>
            </a:r>
            <a:r>
              <a:rPr lang="en-US" sz="1300" dirty="0">
                <a:effectLst/>
                <a:latin typeface="Aptos" panose="020B0004020202020204" pitchFamily="34" charset="0"/>
              </a:rPr>
              <a:t> Slower governor rotation causes flyweights to retract. </a:t>
            </a:r>
            <a:r>
              <a:rPr lang="en-US" sz="1300" b="1" dirty="0">
                <a:effectLst/>
                <a:latin typeface="Aptos" panose="020B0004020202020204" pitchFamily="34" charset="0"/>
              </a:rPr>
              <a:t>3.</a:t>
            </a:r>
            <a:r>
              <a:rPr lang="en-US" sz="1300" dirty="0">
                <a:effectLst/>
                <a:latin typeface="Aptos" panose="020B0004020202020204" pitchFamily="34" charset="0"/>
              </a:rPr>
              <a:t> Retracting flyweights open valve, sending more oil pressure to hub. </a:t>
            </a:r>
            <a:r>
              <a:rPr lang="en-US" sz="1300" b="1" dirty="0">
                <a:effectLst/>
                <a:latin typeface="Aptos" panose="020B0004020202020204" pitchFamily="34" charset="0"/>
              </a:rPr>
              <a:t>4.</a:t>
            </a:r>
            <a:r>
              <a:rPr lang="en-US" sz="1300" dirty="0">
                <a:effectLst/>
                <a:latin typeface="Aptos" panose="020B0004020202020204" pitchFamily="34" charset="0"/>
              </a:rPr>
              <a:t> Higher oil pressure flattens prop pitch. Flatter prop generates less rotational drag, so prop speeds back up to selected rpm.</a:t>
            </a:r>
          </a:p>
        </p:txBody>
      </p:sp>
      <p:sp>
        <p:nvSpPr>
          <p:cNvPr id="11" name="TextBox 10">
            <a:extLst>
              <a:ext uri="{FF2B5EF4-FFF2-40B4-BE49-F238E27FC236}">
                <a16:creationId xmlns:a16="http://schemas.microsoft.com/office/drawing/2014/main" id="{E223193B-2C46-FCD9-BA2D-702BD6EA915E}"/>
              </a:ext>
            </a:extLst>
          </p:cNvPr>
          <p:cNvSpPr txBox="1"/>
          <p:nvPr/>
        </p:nvSpPr>
        <p:spPr>
          <a:xfrm>
            <a:off x="495300" y="3936474"/>
            <a:ext cx="3238500" cy="1292662"/>
          </a:xfrm>
          <a:prstGeom prst="rect">
            <a:avLst/>
          </a:prstGeom>
          <a:noFill/>
        </p:spPr>
        <p:txBody>
          <a:bodyPr wrap="square" rIns="0" rtlCol="0">
            <a:spAutoFit/>
          </a:bodyPr>
          <a:lstStyle/>
          <a:p>
            <a:r>
              <a:rPr lang="en-US" sz="1300" b="1" dirty="0">
                <a:effectLst/>
                <a:latin typeface="Aptos" panose="020B0004020202020204" pitchFamily="34" charset="0"/>
              </a:rPr>
              <a:t>Prop on speed, </a:t>
            </a:r>
            <a:r>
              <a:rPr lang="en-US" sz="1300" dirty="0">
                <a:effectLst/>
                <a:latin typeface="Aptos" panose="020B0004020202020204" pitchFamily="34" charset="0"/>
              </a:rPr>
              <a:t>as selected by pilot prop lever. Since governor rotation is constant and as selected, flyweight positions remain steady. Oil pressure to prop hub, and therefore prop pitch and rpm, are constant.</a:t>
            </a:r>
          </a:p>
          <a:p>
            <a:endParaRPr lang="en-US" sz="1300" dirty="0">
              <a:latin typeface="Aptos" panose="020B0004020202020204" pitchFamily="34" charset="0"/>
            </a:endParaRPr>
          </a:p>
        </p:txBody>
      </p:sp>
      <p:pic>
        <p:nvPicPr>
          <p:cNvPr id="13" name="Picture 12" descr="A diagram of a propellor&#10;&#10;Description automatically generated">
            <a:extLst>
              <a:ext uri="{FF2B5EF4-FFF2-40B4-BE49-F238E27FC236}">
                <a16:creationId xmlns:a16="http://schemas.microsoft.com/office/drawing/2014/main" id="{F229929E-4BA4-168D-D578-65D7F5EDAA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3832" y="155448"/>
            <a:ext cx="2809344" cy="3848099"/>
          </a:xfrm>
          <a:prstGeom prst="rect">
            <a:avLst/>
          </a:prstGeom>
        </p:spPr>
      </p:pic>
    </p:spTree>
    <p:extLst>
      <p:ext uri="{BB962C8B-B14F-4D97-AF65-F5344CB8AC3E}">
        <p14:creationId xmlns:p14="http://schemas.microsoft.com/office/powerpoint/2010/main" val="161835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normAutofit/>
          </a:bodyPr>
          <a:lstStyle/>
          <a:p>
            <a:r>
              <a:rPr lang="en-US" dirty="0"/>
              <a:t>Beta valve directs additional oil pressure to the prop hubs for ground and reverse operations.</a:t>
            </a:r>
          </a:p>
        </p:txBody>
      </p:sp>
      <p:pic>
        <p:nvPicPr>
          <p:cNvPr id="3" name="Picture 2" descr="A diagram of a propeller&#10;&#10;Description automatically generated">
            <a:extLst>
              <a:ext uri="{FF2B5EF4-FFF2-40B4-BE49-F238E27FC236}">
                <a16:creationId xmlns:a16="http://schemas.microsoft.com/office/drawing/2014/main" id="{7DDCE61B-040C-93F9-DF9C-6942B7A53E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4371" y="495299"/>
            <a:ext cx="3742691" cy="2476501"/>
          </a:xfrm>
          <a:prstGeom prst="rect">
            <a:avLst/>
          </a:prstGeom>
        </p:spPr>
      </p:pic>
      <p:pic>
        <p:nvPicPr>
          <p:cNvPr id="4" name="Picture 3" descr="A diagram of a propeller&#10;&#10;Description automatically generated">
            <a:extLst>
              <a:ext uri="{FF2B5EF4-FFF2-40B4-BE49-F238E27FC236}">
                <a16:creationId xmlns:a16="http://schemas.microsoft.com/office/drawing/2014/main" id="{B8E1934B-81C0-60F4-D7E1-0F132862AF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8774" y="495300"/>
            <a:ext cx="3742690" cy="2476500"/>
          </a:xfrm>
          <a:prstGeom prst="rect">
            <a:avLst/>
          </a:prstGeom>
        </p:spPr>
      </p:pic>
      <p:pic>
        <p:nvPicPr>
          <p:cNvPr id="5" name="Picture 4" descr="A diagram of a propeller&#10;&#10;Description automatically generated">
            <a:extLst>
              <a:ext uri="{FF2B5EF4-FFF2-40B4-BE49-F238E27FC236}">
                <a16:creationId xmlns:a16="http://schemas.microsoft.com/office/drawing/2014/main" id="{C7347326-F52C-087B-EA79-CBDC65A4B00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30209" y="495300"/>
            <a:ext cx="3742691" cy="2514600"/>
          </a:xfrm>
          <a:prstGeom prst="rect">
            <a:avLst/>
          </a:prstGeom>
        </p:spPr>
      </p:pic>
      <p:sp>
        <p:nvSpPr>
          <p:cNvPr id="2" name="TextBox 1">
            <a:extLst>
              <a:ext uri="{FF2B5EF4-FFF2-40B4-BE49-F238E27FC236}">
                <a16:creationId xmlns:a16="http://schemas.microsoft.com/office/drawing/2014/main" id="{326E10DB-8201-0A58-04A4-5AB88ED3AEDD}"/>
              </a:ext>
            </a:extLst>
          </p:cNvPr>
          <p:cNvSpPr txBox="1"/>
          <p:nvPr/>
        </p:nvSpPr>
        <p:spPr>
          <a:xfrm>
            <a:off x="338351" y="3352800"/>
            <a:ext cx="3648711" cy="1815882"/>
          </a:xfrm>
          <a:prstGeom prst="rect">
            <a:avLst/>
          </a:prstGeom>
          <a:noFill/>
        </p:spPr>
        <p:txBody>
          <a:bodyPr wrap="square" rtlCol="0">
            <a:spAutoFit/>
          </a:bodyPr>
          <a:lstStyle/>
          <a:p>
            <a:r>
              <a:rPr lang="en-US" sz="1600" dirty="0"/>
              <a:t>In </a:t>
            </a:r>
            <a:r>
              <a:rPr lang="en-US" sz="1600" b="1" dirty="0"/>
              <a:t>flight range</a:t>
            </a:r>
            <a:r>
              <a:rPr lang="en-US" sz="1600" dirty="0"/>
              <a:t>, prop levers set “full forward” send maximum oil pressure from primary governor to prop hub, overcoming prop dome to achieve “takeoff” propeller pitch. This is the “flattest” safe in-flight prop pitch setting.</a:t>
            </a:r>
          </a:p>
        </p:txBody>
      </p:sp>
      <p:sp>
        <p:nvSpPr>
          <p:cNvPr id="6" name="TextBox 5">
            <a:extLst>
              <a:ext uri="{FF2B5EF4-FFF2-40B4-BE49-F238E27FC236}">
                <a16:creationId xmlns:a16="http://schemas.microsoft.com/office/drawing/2014/main" id="{196F6510-AB49-3CEE-D107-D05228BDEEDE}"/>
              </a:ext>
            </a:extLst>
          </p:cNvPr>
          <p:cNvSpPr txBox="1"/>
          <p:nvPr/>
        </p:nvSpPr>
        <p:spPr>
          <a:xfrm>
            <a:off x="4267200" y="3352800"/>
            <a:ext cx="3467100" cy="2308324"/>
          </a:xfrm>
          <a:prstGeom prst="rect">
            <a:avLst/>
          </a:prstGeom>
          <a:noFill/>
        </p:spPr>
        <p:txBody>
          <a:bodyPr wrap="square" rtlCol="0">
            <a:spAutoFit/>
          </a:bodyPr>
          <a:lstStyle/>
          <a:p>
            <a:r>
              <a:rPr lang="en-US" sz="1600" dirty="0"/>
              <a:t>On the ground, flatter pitch is useful for slowing the aircraft on landing and taxi, due to high turbine engine idle speeds. The beta valve, activated by the power levers, sends additional oil pressure to the prop hub, flattening pitch to around 0°. </a:t>
            </a:r>
            <a:r>
              <a:rPr lang="en-US" sz="1600" b="1" dirty="0"/>
              <a:t>Beta range </a:t>
            </a:r>
            <a:r>
              <a:rPr lang="en-US" sz="1600" dirty="0"/>
              <a:t>is sometimes known as “ground range” or “ground fine.”</a:t>
            </a:r>
          </a:p>
        </p:txBody>
      </p:sp>
      <p:sp>
        <p:nvSpPr>
          <p:cNvPr id="7" name="TextBox 6">
            <a:extLst>
              <a:ext uri="{FF2B5EF4-FFF2-40B4-BE49-F238E27FC236}">
                <a16:creationId xmlns:a16="http://schemas.microsoft.com/office/drawing/2014/main" id="{E55BA11B-4124-A164-C4B6-9BB23209C54E}"/>
              </a:ext>
            </a:extLst>
          </p:cNvPr>
          <p:cNvSpPr txBox="1"/>
          <p:nvPr/>
        </p:nvSpPr>
        <p:spPr>
          <a:xfrm>
            <a:off x="8204940" y="3352800"/>
            <a:ext cx="3648709" cy="1323439"/>
          </a:xfrm>
          <a:prstGeom prst="rect">
            <a:avLst/>
          </a:prstGeom>
          <a:noFill/>
        </p:spPr>
        <p:txBody>
          <a:bodyPr wrap="square" rtlCol="0">
            <a:spAutoFit/>
          </a:bodyPr>
          <a:lstStyle/>
          <a:p>
            <a:r>
              <a:rPr lang="en-US" sz="1600" dirty="0"/>
              <a:t>In </a:t>
            </a:r>
            <a:r>
              <a:rPr lang="en-US" sz="1600" b="1" dirty="0"/>
              <a:t>reverse</a:t>
            </a:r>
            <a:r>
              <a:rPr lang="en-US" sz="1600" dirty="0"/>
              <a:t>, the power levers further open the beta valve, driving prop pitch to negative blade angles. Prop levers remain full forward in “beta” and “reverse.”</a:t>
            </a:r>
          </a:p>
        </p:txBody>
      </p:sp>
    </p:spTree>
    <p:extLst>
      <p:ext uri="{BB962C8B-B14F-4D97-AF65-F5344CB8AC3E}">
        <p14:creationId xmlns:p14="http://schemas.microsoft.com/office/powerpoint/2010/main" val="814034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normAutofit/>
          </a:bodyPr>
          <a:lstStyle/>
          <a:p>
            <a:r>
              <a:rPr lang="en-US" dirty="0"/>
              <a:t>FIGURE 3.1</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Reaction engines: a balloon and a gas turbine engine.</a:t>
            </a:r>
          </a:p>
          <a:p>
            <a:endParaRPr lang="en-US" dirty="0"/>
          </a:p>
        </p:txBody>
      </p:sp>
      <p:pic>
        <p:nvPicPr>
          <p:cNvPr id="3" name="Picture 2" descr="A diagram of a light bulb and a light bulb&#10;&#10;Description automatically generated">
            <a:extLst>
              <a:ext uri="{FF2B5EF4-FFF2-40B4-BE49-F238E27FC236}">
                <a16:creationId xmlns:a16="http://schemas.microsoft.com/office/drawing/2014/main" id="{20464995-6C1D-01B3-E1A0-5CC3FDB2B8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6700" y="0"/>
            <a:ext cx="11592278" cy="5905500"/>
          </a:xfrm>
          <a:prstGeom prst="rect">
            <a:avLst/>
          </a:prstGeom>
        </p:spPr>
      </p:pic>
    </p:spTree>
    <p:extLst>
      <p:ext uri="{BB962C8B-B14F-4D97-AF65-F5344CB8AC3E}">
        <p14:creationId xmlns:p14="http://schemas.microsoft.com/office/powerpoint/2010/main" val="349602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3.24</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Power levers control beta valves.</a:t>
            </a:r>
          </a:p>
          <a:p>
            <a:endParaRPr lang="en-US" dirty="0"/>
          </a:p>
        </p:txBody>
      </p:sp>
      <p:pic>
        <p:nvPicPr>
          <p:cNvPr id="3" name="Picture 2" descr="A diagram of a flight system&#10;&#10;Description automatically generated">
            <a:extLst>
              <a:ext uri="{FF2B5EF4-FFF2-40B4-BE49-F238E27FC236}">
                <a16:creationId xmlns:a16="http://schemas.microsoft.com/office/drawing/2014/main" id="{501F4D88-4EF1-0D0A-BBE8-B7EE25FBB7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90700" y="190501"/>
            <a:ext cx="2400299" cy="5492151"/>
          </a:xfrm>
          <a:prstGeom prst="rect">
            <a:avLst/>
          </a:prstGeom>
        </p:spPr>
      </p:pic>
      <p:pic>
        <p:nvPicPr>
          <p:cNvPr id="4" name="Picture 3" descr="A diagram of a flight system&#10;&#10;Description automatically generated">
            <a:extLst>
              <a:ext uri="{FF2B5EF4-FFF2-40B4-BE49-F238E27FC236}">
                <a16:creationId xmlns:a16="http://schemas.microsoft.com/office/drawing/2014/main" id="{5964392B-9CCC-66FF-806A-6D7C07BD4A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3001" y="190500"/>
            <a:ext cx="2400299" cy="5492151"/>
          </a:xfrm>
          <a:prstGeom prst="rect">
            <a:avLst/>
          </a:prstGeom>
        </p:spPr>
      </p:pic>
      <p:pic>
        <p:nvPicPr>
          <p:cNvPr id="5" name="Picture 4" descr="A diagram of a flight system&#10;&#10;Description automatically generated">
            <a:extLst>
              <a:ext uri="{FF2B5EF4-FFF2-40B4-BE49-F238E27FC236}">
                <a16:creationId xmlns:a16="http://schemas.microsoft.com/office/drawing/2014/main" id="{53EB64E6-549C-2189-6BCF-C7698D35CD0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a:stretch/>
        </p:blipFill>
        <p:spPr>
          <a:xfrm>
            <a:off x="8185927" y="190500"/>
            <a:ext cx="2514600" cy="5492151"/>
          </a:xfrm>
          <a:prstGeom prst="rect">
            <a:avLst/>
          </a:prstGeom>
        </p:spPr>
      </p:pic>
    </p:spTree>
    <p:extLst>
      <p:ext uri="{BB962C8B-B14F-4D97-AF65-F5344CB8AC3E}">
        <p14:creationId xmlns:p14="http://schemas.microsoft.com/office/powerpoint/2010/main" val="4065371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3.25</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Propeller synch on multiengine aircraft.</a:t>
            </a:r>
          </a:p>
          <a:p>
            <a:endParaRPr lang="en-US" dirty="0"/>
          </a:p>
        </p:txBody>
      </p:sp>
      <p:pic>
        <p:nvPicPr>
          <p:cNvPr id="3" name="Picture 2" descr="A diagram of a propeller&#10;&#10;Description automatically generated">
            <a:extLst>
              <a:ext uri="{FF2B5EF4-FFF2-40B4-BE49-F238E27FC236}">
                <a16:creationId xmlns:a16="http://schemas.microsoft.com/office/drawing/2014/main" id="{0A8249E9-EE9A-815F-C1F9-FE5256E75F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500" y="736600"/>
            <a:ext cx="11829566" cy="4895850"/>
          </a:xfrm>
          <a:prstGeom prst="rect">
            <a:avLst/>
          </a:prstGeom>
        </p:spPr>
      </p:pic>
    </p:spTree>
    <p:extLst>
      <p:ext uri="{BB962C8B-B14F-4D97-AF65-F5344CB8AC3E}">
        <p14:creationId xmlns:p14="http://schemas.microsoft.com/office/powerpoint/2010/main" val="398936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3.26</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Propeller pitch.</a:t>
            </a:r>
          </a:p>
          <a:p>
            <a:endParaRPr lang="en-US" dirty="0"/>
          </a:p>
        </p:txBody>
      </p:sp>
      <p:pic>
        <p:nvPicPr>
          <p:cNvPr id="3" name="Picture 2" descr="A close-up of a propeller&#10;&#10;Description automatically generated">
            <a:extLst>
              <a:ext uri="{FF2B5EF4-FFF2-40B4-BE49-F238E27FC236}">
                <a16:creationId xmlns:a16="http://schemas.microsoft.com/office/drawing/2014/main" id="{CD2B624C-4538-5EE0-AD46-BBFA455FF9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47800" y="152399"/>
            <a:ext cx="9296400" cy="5612921"/>
          </a:xfrm>
          <a:prstGeom prst="rect">
            <a:avLst/>
          </a:prstGeom>
        </p:spPr>
      </p:pic>
    </p:spTree>
    <p:extLst>
      <p:ext uri="{BB962C8B-B14F-4D97-AF65-F5344CB8AC3E}">
        <p14:creationId xmlns:p14="http://schemas.microsoft.com/office/powerpoint/2010/main" val="4001124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3.27</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noAutofit/>
          </a:bodyPr>
          <a:lstStyle/>
          <a:p>
            <a:r>
              <a:rPr lang="en-US" dirty="0"/>
              <a:t>Propeller P-factor. (Figure and comments depict clockwise-rotating propeller installation, as viewed from behind.)</a:t>
            </a:r>
          </a:p>
        </p:txBody>
      </p:sp>
      <p:sp>
        <p:nvSpPr>
          <p:cNvPr id="5" name="TextBox 4">
            <a:extLst>
              <a:ext uri="{FF2B5EF4-FFF2-40B4-BE49-F238E27FC236}">
                <a16:creationId xmlns:a16="http://schemas.microsoft.com/office/drawing/2014/main" id="{D8E3BEEC-470E-9C71-8A40-B907A3864461}"/>
              </a:ext>
            </a:extLst>
          </p:cNvPr>
          <p:cNvSpPr txBox="1"/>
          <p:nvPr/>
        </p:nvSpPr>
        <p:spPr>
          <a:xfrm>
            <a:off x="228600" y="266700"/>
            <a:ext cx="3238500" cy="2667000"/>
          </a:xfrm>
          <a:prstGeom prst="rect">
            <a:avLst/>
          </a:prstGeom>
          <a:noFill/>
        </p:spPr>
        <p:txBody>
          <a:bodyPr wrap="square" rtlCol="0">
            <a:spAutoFit/>
          </a:bodyPr>
          <a:lstStyle/>
          <a:p>
            <a:r>
              <a:rPr lang="en-US" dirty="0">
                <a:effectLst/>
                <a:latin typeface="Helvetica" pitchFamily="2" charset="0"/>
              </a:rPr>
              <a:t>At high aircraft angle of attack, such as during climbout, ascending and descending propeller blades have different angles of attack. The resulting asymmetric thrust must be counteracted with rudder.</a:t>
            </a:r>
          </a:p>
          <a:p>
            <a:endParaRPr lang="en-US" dirty="0"/>
          </a:p>
        </p:txBody>
      </p:sp>
      <p:grpSp>
        <p:nvGrpSpPr>
          <p:cNvPr id="11" name="Group 10">
            <a:extLst>
              <a:ext uri="{FF2B5EF4-FFF2-40B4-BE49-F238E27FC236}">
                <a16:creationId xmlns:a16="http://schemas.microsoft.com/office/drawing/2014/main" id="{BB9C96A2-F3A5-AF50-1922-7047FF56FF4A}"/>
              </a:ext>
            </a:extLst>
          </p:cNvPr>
          <p:cNvGrpSpPr/>
          <p:nvPr/>
        </p:nvGrpSpPr>
        <p:grpSpPr>
          <a:xfrm>
            <a:off x="3505200" y="114300"/>
            <a:ext cx="6804809" cy="5635228"/>
            <a:chOff x="5943600" y="114300"/>
            <a:chExt cx="6119009" cy="5067300"/>
          </a:xfrm>
        </p:grpSpPr>
        <p:pic>
          <p:nvPicPr>
            <p:cNvPr id="3" name="Picture 2" descr="A diagram of a propeller&#10;&#10;Description automatically generated">
              <a:extLst>
                <a:ext uri="{FF2B5EF4-FFF2-40B4-BE49-F238E27FC236}">
                  <a16:creationId xmlns:a16="http://schemas.microsoft.com/office/drawing/2014/main" id="{721C585B-4C43-171C-4309-AEA36C49B4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43600" y="114300"/>
              <a:ext cx="6119009" cy="5067300"/>
            </a:xfrm>
            <a:prstGeom prst="rect">
              <a:avLst/>
            </a:prstGeom>
          </p:spPr>
        </p:pic>
        <p:sp>
          <p:nvSpPr>
            <p:cNvPr id="6" name="Rectangle 5">
              <a:extLst>
                <a:ext uri="{FF2B5EF4-FFF2-40B4-BE49-F238E27FC236}">
                  <a16:creationId xmlns:a16="http://schemas.microsoft.com/office/drawing/2014/main" id="{6694B08C-FD1E-02E8-7D0F-67975ABB7C12}"/>
                </a:ext>
              </a:extLst>
            </p:cNvPr>
            <p:cNvSpPr/>
            <p:nvPr/>
          </p:nvSpPr>
          <p:spPr>
            <a:xfrm>
              <a:off x="5943600" y="4914900"/>
              <a:ext cx="2324100" cy="2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spTree>
    <p:extLst>
      <p:ext uri="{BB962C8B-B14F-4D97-AF65-F5344CB8AC3E}">
        <p14:creationId xmlns:p14="http://schemas.microsoft.com/office/powerpoint/2010/main" val="1074364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3.28</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Propeller slipstream effects.</a:t>
            </a:r>
          </a:p>
          <a:p>
            <a:endParaRPr lang="en-US" dirty="0"/>
          </a:p>
        </p:txBody>
      </p:sp>
      <p:pic>
        <p:nvPicPr>
          <p:cNvPr id="3" name="Picture 2" descr="A diagram of a plane&#10;&#10;Description automatically generated">
            <a:extLst>
              <a:ext uri="{FF2B5EF4-FFF2-40B4-BE49-F238E27FC236}">
                <a16:creationId xmlns:a16="http://schemas.microsoft.com/office/drawing/2014/main" id="{6C708CA7-1C3E-381D-4C22-03CFA29342C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8656" y="8362"/>
            <a:ext cx="5867400" cy="5748039"/>
          </a:xfrm>
          <a:prstGeom prst="rect">
            <a:avLst/>
          </a:prstGeom>
        </p:spPr>
      </p:pic>
      <p:pic>
        <p:nvPicPr>
          <p:cNvPr id="4" name="Picture 3" descr="A diagram of a plane&#10;&#10;Description automatically generated">
            <a:extLst>
              <a:ext uri="{FF2B5EF4-FFF2-40B4-BE49-F238E27FC236}">
                <a16:creationId xmlns:a16="http://schemas.microsoft.com/office/drawing/2014/main" id="{9C73EF36-7A4C-F46F-4D6D-7E2769A8B3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3600" y="-187322"/>
            <a:ext cx="5867400" cy="4949822"/>
          </a:xfrm>
          <a:prstGeom prst="rect">
            <a:avLst/>
          </a:prstGeom>
        </p:spPr>
      </p:pic>
      <p:pic>
        <p:nvPicPr>
          <p:cNvPr id="5" name="Picture 4" descr="A diagram of a plane&#10;&#10;Description automatically generated">
            <a:extLst>
              <a:ext uri="{FF2B5EF4-FFF2-40B4-BE49-F238E27FC236}">
                <a16:creationId xmlns:a16="http://schemas.microsoft.com/office/drawing/2014/main" id="{8436ACBE-9D06-878F-42E4-56419009F15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3600" y="4876800"/>
            <a:ext cx="5867400" cy="1073279"/>
          </a:xfrm>
          <a:prstGeom prst="rect">
            <a:avLst/>
          </a:prstGeom>
        </p:spPr>
      </p:pic>
    </p:spTree>
    <p:extLst>
      <p:ext uri="{BB962C8B-B14F-4D97-AF65-F5344CB8AC3E}">
        <p14:creationId xmlns:p14="http://schemas.microsoft.com/office/powerpoint/2010/main" val="3902140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3.29</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Critical engine on propeller-driven aircraft.</a:t>
            </a:r>
          </a:p>
          <a:p>
            <a:endParaRPr lang="en-US" dirty="0"/>
          </a:p>
        </p:txBody>
      </p:sp>
      <p:pic>
        <p:nvPicPr>
          <p:cNvPr id="4" name="Picture 3" descr="A diagram of an airplane&#10;&#10;Description automatically generated">
            <a:extLst>
              <a:ext uri="{FF2B5EF4-FFF2-40B4-BE49-F238E27FC236}">
                <a16:creationId xmlns:a16="http://schemas.microsoft.com/office/drawing/2014/main" id="{13DE2F8B-00E7-D597-7F5F-6F847368A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4862" y="1485900"/>
            <a:ext cx="4487965" cy="4235103"/>
          </a:xfrm>
          <a:prstGeom prst="rect">
            <a:avLst/>
          </a:prstGeom>
        </p:spPr>
      </p:pic>
      <p:sp>
        <p:nvSpPr>
          <p:cNvPr id="7" name="TextBox 6">
            <a:extLst>
              <a:ext uri="{FF2B5EF4-FFF2-40B4-BE49-F238E27FC236}">
                <a16:creationId xmlns:a16="http://schemas.microsoft.com/office/drawing/2014/main" id="{80E425F3-1C94-76C0-C779-597FD7D54231}"/>
              </a:ext>
            </a:extLst>
          </p:cNvPr>
          <p:cNvSpPr txBox="1"/>
          <p:nvPr/>
        </p:nvSpPr>
        <p:spPr>
          <a:xfrm>
            <a:off x="251388" y="1538287"/>
            <a:ext cx="2301312" cy="2462213"/>
          </a:xfrm>
          <a:prstGeom prst="rect">
            <a:avLst/>
          </a:prstGeom>
          <a:noFill/>
        </p:spPr>
        <p:txBody>
          <a:bodyPr wrap="square" rtlCol="0">
            <a:spAutoFit/>
          </a:bodyPr>
          <a:lstStyle/>
          <a:p>
            <a:r>
              <a:rPr lang="en-US" sz="1400" dirty="0">
                <a:effectLst/>
                <a:latin typeface="Aptos" panose="020B0004020202020204" pitchFamily="34" charset="0"/>
              </a:rPr>
              <a:t>Due to P-factor and other propeller effects, failure of one engine often results in greater aircraft yawing tendency than failure of the other. The engine whose failure most adversely affects flight performance on a given aircraft is known as the “critical engine.”</a:t>
            </a:r>
          </a:p>
          <a:p>
            <a:endParaRPr lang="en-US" sz="1400" dirty="0">
              <a:latin typeface="Aptos" panose="020B0004020202020204" pitchFamily="34" charset="0"/>
            </a:endParaRPr>
          </a:p>
        </p:txBody>
      </p:sp>
      <p:sp>
        <p:nvSpPr>
          <p:cNvPr id="10" name="TextBox 9">
            <a:extLst>
              <a:ext uri="{FF2B5EF4-FFF2-40B4-BE49-F238E27FC236}">
                <a16:creationId xmlns:a16="http://schemas.microsoft.com/office/drawing/2014/main" id="{E72164E1-80D5-3927-6E86-0D9C8C9379E3}"/>
              </a:ext>
            </a:extLst>
          </p:cNvPr>
          <p:cNvSpPr txBox="1"/>
          <p:nvPr/>
        </p:nvSpPr>
        <p:spPr>
          <a:xfrm>
            <a:off x="2895600" y="153292"/>
            <a:ext cx="3810000" cy="1492716"/>
          </a:xfrm>
          <a:prstGeom prst="rect">
            <a:avLst/>
          </a:prstGeom>
          <a:noFill/>
        </p:spPr>
        <p:txBody>
          <a:bodyPr wrap="square" rtlCol="0">
            <a:spAutoFit/>
          </a:bodyPr>
          <a:lstStyle/>
          <a:p>
            <a:r>
              <a:rPr lang="en-US" sz="1300" dirty="0">
                <a:effectLst/>
                <a:latin typeface="Aptos" panose="020B0004020202020204" pitchFamily="34" charset="0"/>
              </a:rPr>
              <a:t>On twin-engined aircraft with clockwise-rotating propellers</a:t>
            </a:r>
            <a:r>
              <a:rPr lang="en-US" sz="1300" dirty="0">
                <a:latin typeface="Aptos" panose="020B0004020202020204" pitchFamily="34" charset="0"/>
              </a:rPr>
              <a:t> </a:t>
            </a:r>
            <a:r>
              <a:rPr lang="en-US" sz="1300" dirty="0">
                <a:effectLst/>
                <a:latin typeface="Aptos" panose="020B0004020202020204" pitchFamily="34" charset="0"/>
              </a:rPr>
              <a:t>(as viewed from behind) the left engine is the critical engine. Since the right engine’s thrust line is farthest from the aircraft’s longitudinal axis, failure of the left engine creates the strongest yawing tendency.</a:t>
            </a:r>
          </a:p>
          <a:p>
            <a:endParaRPr lang="en-US" sz="1300" dirty="0">
              <a:latin typeface="Aptos" panose="020B0004020202020204" pitchFamily="34" charset="0"/>
            </a:endParaRPr>
          </a:p>
        </p:txBody>
      </p:sp>
      <p:sp>
        <p:nvSpPr>
          <p:cNvPr id="11" name="TextBox 10">
            <a:extLst>
              <a:ext uri="{FF2B5EF4-FFF2-40B4-BE49-F238E27FC236}">
                <a16:creationId xmlns:a16="http://schemas.microsoft.com/office/drawing/2014/main" id="{B534CD69-9F5F-7EEE-91CB-859E0D68709A}"/>
              </a:ext>
            </a:extLst>
          </p:cNvPr>
          <p:cNvSpPr txBox="1"/>
          <p:nvPr/>
        </p:nvSpPr>
        <p:spPr>
          <a:xfrm>
            <a:off x="7692963" y="153292"/>
            <a:ext cx="3508437" cy="892552"/>
          </a:xfrm>
          <a:prstGeom prst="rect">
            <a:avLst/>
          </a:prstGeom>
          <a:noFill/>
        </p:spPr>
        <p:txBody>
          <a:bodyPr wrap="square" rtlCol="0">
            <a:spAutoFit/>
          </a:bodyPr>
          <a:lstStyle/>
          <a:p>
            <a:r>
              <a:rPr lang="en-US" sz="1300" dirty="0">
                <a:effectLst/>
                <a:latin typeface="Aptos" panose="020B0004020202020204" pitchFamily="34" charset="0"/>
              </a:rPr>
              <a:t>On aircraft equipped with counter-rotating propellers, performance is affected equally by failure of either engine. Therefore such aircraft have no “critical engine.”</a:t>
            </a:r>
          </a:p>
        </p:txBody>
      </p:sp>
      <p:pic>
        <p:nvPicPr>
          <p:cNvPr id="14" name="Picture 13" descr="A diagram of an airplane&#10;&#10;Description automatically generated">
            <a:extLst>
              <a:ext uri="{FF2B5EF4-FFF2-40B4-BE49-F238E27FC236}">
                <a16:creationId xmlns:a16="http://schemas.microsoft.com/office/drawing/2014/main" id="{0E7F6B15-4C6D-1722-7B84-B74911AD29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6845" y="1491903"/>
            <a:ext cx="4676455" cy="4229100"/>
          </a:xfrm>
          <a:prstGeom prst="rect">
            <a:avLst/>
          </a:prstGeom>
        </p:spPr>
      </p:pic>
    </p:spTree>
    <p:extLst>
      <p:ext uri="{BB962C8B-B14F-4D97-AF65-F5344CB8AC3E}">
        <p14:creationId xmlns:p14="http://schemas.microsoft.com/office/powerpoint/2010/main" val="3762670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3.2</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Power strokes in reciprocating engines and associated processes in turbine engines.</a:t>
            </a:r>
          </a:p>
          <a:p>
            <a:endParaRPr lang="en-US" dirty="0"/>
          </a:p>
        </p:txBody>
      </p:sp>
      <p:pic>
        <p:nvPicPr>
          <p:cNvPr id="3" name="Picture 2" descr="Diagram of a four-cycle reciprocating engine&#10;&#10;Description automatically generated">
            <a:extLst>
              <a:ext uri="{FF2B5EF4-FFF2-40B4-BE49-F238E27FC236}">
                <a16:creationId xmlns:a16="http://schemas.microsoft.com/office/drawing/2014/main" id="{046E1F2A-48D6-A6BB-2EBE-68C26EADA0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235"/>
          <a:stretch/>
        </p:blipFill>
        <p:spPr>
          <a:xfrm>
            <a:off x="2477837" y="234950"/>
            <a:ext cx="7236326" cy="5632450"/>
          </a:xfrm>
          <a:prstGeom prst="rect">
            <a:avLst/>
          </a:prstGeom>
        </p:spPr>
      </p:pic>
    </p:spTree>
    <p:extLst>
      <p:ext uri="{BB962C8B-B14F-4D97-AF65-F5344CB8AC3E}">
        <p14:creationId xmlns:p14="http://schemas.microsoft.com/office/powerpoint/2010/main" val="1896635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How a gas turbine engine works.</a:t>
            </a:r>
          </a:p>
        </p:txBody>
      </p:sp>
      <p:pic>
        <p:nvPicPr>
          <p:cNvPr id="4" name="Picture 3">
            <a:extLst>
              <a:ext uri="{FF2B5EF4-FFF2-40B4-BE49-F238E27FC236}">
                <a16:creationId xmlns:a16="http://schemas.microsoft.com/office/drawing/2014/main" id="{A88B08DE-C629-E1B9-413C-97DF29F79D4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14600" y="0"/>
            <a:ext cx="7205230" cy="5867400"/>
          </a:xfrm>
          <a:prstGeom prst="rect">
            <a:avLst/>
          </a:prstGeom>
        </p:spPr>
      </p:pic>
    </p:spTree>
    <p:extLst>
      <p:ext uri="{BB962C8B-B14F-4D97-AF65-F5344CB8AC3E}">
        <p14:creationId xmlns:p14="http://schemas.microsoft.com/office/powerpoint/2010/main" val="2312520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3.4</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Centrifugal-flow compressor.</a:t>
            </a:r>
          </a:p>
        </p:txBody>
      </p:sp>
      <p:sp>
        <p:nvSpPr>
          <p:cNvPr id="4" name="TextBox 3">
            <a:extLst>
              <a:ext uri="{FF2B5EF4-FFF2-40B4-BE49-F238E27FC236}">
                <a16:creationId xmlns:a16="http://schemas.microsoft.com/office/drawing/2014/main" id="{173F9AD6-24DE-6FCE-2567-99115B2572DA}"/>
              </a:ext>
            </a:extLst>
          </p:cNvPr>
          <p:cNvSpPr txBox="1"/>
          <p:nvPr/>
        </p:nvSpPr>
        <p:spPr>
          <a:xfrm>
            <a:off x="6438900" y="6075869"/>
            <a:ext cx="4838700" cy="276999"/>
          </a:xfrm>
          <a:prstGeom prst="rect">
            <a:avLst/>
          </a:prstGeom>
          <a:noFill/>
        </p:spPr>
        <p:txBody>
          <a:bodyPr wrap="square" rtlCol="0">
            <a:spAutoFit/>
          </a:bodyPr>
          <a:lstStyle/>
          <a:p>
            <a:pPr marL="228600"/>
            <a:r>
              <a:rPr lang="en-US" sz="1200" i="1" dirty="0">
                <a:effectLst/>
                <a:latin typeface="Aptos" panose="020B0004020202020204" pitchFamily="34" charset="0"/>
                <a:ea typeface="Roboto" panose="02000000000000000000" pitchFamily="2" charset="0"/>
                <a:cs typeface="Roboto" panose="02000000000000000000" pitchFamily="2" charset="0"/>
              </a:rPr>
              <a:t>Exploded view courtesy of United Technologies Pratt &amp; Whitney.</a:t>
            </a:r>
          </a:p>
        </p:txBody>
      </p:sp>
      <p:pic>
        <p:nvPicPr>
          <p:cNvPr id="3" name="Picture 2" descr="Diagram of a compressor and air compressor&#10;&#10;Description automatically generated with medium confidence">
            <a:extLst>
              <a:ext uri="{FF2B5EF4-FFF2-40B4-BE49-F238E27FC236}">
                <a16:creationId xmlns:a16="http://schemas.microsoft.com/office/drawing/2014/main" id="{06CAAE35-6D2A-5809-23F5-FD4F6611665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8602" y="495300"/>
            <a:ext cx="5562599" cy="4809584"/>
          </a:xfrm>
          <a:prstGeom prst="rect">
            <a:avLst/>
          </a:prstGeom>
        </p:spPr>
      </p:pic>
      <p:pic>
        <p:nvPicPr>
          <p:cNvPr id="6" name="Picture 5" descr="Diagram of a compressor and air compressor&#10;&#10;Description automatically generated with medium confidence">
            <a:extLst>
              <a:ext uri="{FF2B5EF4-FFF2-40B4-BE49-F238E27FC236}">
                <a16:creationId xmlns:a16="http://schemas.microsoft.com/office/drawing/2014/main" id="{18164816-559E-6E03-919A-CD8CFBDF4E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8900" y="495300"/>
            <a:ext cx="5562600" cy="4981510"/>
          </a:xfrm>
          <a:prstGeom prst="rect">
            <a:avLst/>
          </a:prstGeom>
        </p:spPr>
      </p:pic>
    </p:spTree>
    <p:extLst>
      <p:ext uri="{BB962C8B-B14F-4D97-AF65-F5344CB8AC3E}">
        <p14:creationId xmlns:p14="http://schemas.microsoft.com/office/powerpoint/2010/main" val="2871363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3.5</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Axial-flow compressor.</a:t>
            </a:r>
          </a:p>
        </p:txBody>
      </p:sp>
      <p:sp>
        <p:nvSpPr>
          <p:cNvPr id="4" name="TextBox 3">
            <a:extLst>
              <a:ext uri="{FF2B5EF4-FFF2-40B4-BE49-F238E27FC236}">
                <a16:creationId xmlns:a16="http://schemas.microsoft.com/office/drawing/2014/main" id="{173F9AD6-24DE-6FCE-2567-99115B2572DA}"/>
              </a:ext>
            </a:extLst>
          </p:cNvPr>
          <p:cNvSpPr txBox="1"/>
          <p:nvPr/>
        </p:nvSpPr>
        <p:spPr>
          <a:xfrm>
            <a:off x="5600700" y="6085701"/>
            <a:ext cx="5600700" cy="276999"/>
          </a:xfrm>
          <a:prstGeom prst="rect">
            <a:avLst/>
          </a:prstGeom>
          <a:noFill/>
        </p:spPr>
        <p:txBody>
          <a:bodyPr wrap="square" rtlCol="0">
            <a:spAutoFit/>
          </a:bodyPr>
          <a:lstStyle/>
          <a:p>
            <a:pPr marL="228600"/>
            <a:r>
              <a:rPr lang="en-US" sz="1200" i="1" dirty="0">
                <a:effectLst/>
                <a:latin typeface="Aptos" panose="020B0004020202020204" pitchFamily="34" charset="0"/>
                <a:ea typeface="Roboto" panose="02000000000000000000" pitchFamily="2" charset="0"/>
                <a:cs typeface="Roboto" panose="02000000000000000000" pitchFamily="2" charset="0"/>
              </a:rPr>
              <a:t>Dual-axial compressor courtesy of United Technologies Pratt &amp; Whitney.</a:t>
            </a:r>
          </a:p>
        </p:txBody>
      </p:sp>
      <p:pic>
        <p:nvPicPr>
          <p:cNvPr id="3" name="Picture 2" descr="A diagram of a mechanical device&#10;&#10;Description automatically generated with medium confidence">
            <a:extLst>
              <a:ext uri="{FF2B5EF4-FFF2-40B4-BE49-F238E27FC236}">
                <a16:creationId xmlns:a16="http://schemas.microsoft.com/office/drawing/2014/main" id="{AB2A0550-E189-AA70-6A15-74A9322E478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 y="1033337"/>
            <a:ext cx="5575352" cy="3725017"/>
          </a:xfrm>
          <a:prstGeom prst="rect">
            <a:avLst/>
          </a:prstGeom>
        </p:spPr>
      </p:pic>
      <p:pic>
        <p:nvPicPr>
          <p:cNvPr id="6" name="Picture 5" descr="A diagram of a mechanical device&#10;&#10;Description automatically generated with medium confidence">
            <a:extLst>
              <a:ext uri="{FF2B5EF4-FFF2-40B4-BE49-F238E27FC236}">
                <a16:creationId xmlns:a16="http://schemas.microsoft.com/office/drawing/2014/main" id="{B732F806-857D-A1EF-BCC6-A8DD7FFE5F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36453" y="114300"/>
            <a:ext cx="5575353" cy="5715000"/>
          </a:xfrm>
          <a:prstGeom prst="rect">
            <a:avLst/>
          </a:prstGeom>
        </p:spPr>
      </p:pic>
    </p:spTree>
    <p:extLst>
      <p:ext uri="{BB962C8B-B14F-4D97-AF65-F5344CB8AC3E}">
        <p14:creationId xmlns:p14="http://schemas.microsoft.com/office/powerpoint/2010/main" val="3134198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3.6</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High- and low-pressure assemblies of a two-spool turbine engine.</a:t>
            </a:r>
          </a:p>
          <a:p>
            <a:endParaRPr lang="en-US" dirty="0"/>
          </a:p>
        </p:txBody>
      </p:sp>
      <p:pic>
        <p:nvPicPr>
          <p:cNvPr id="3" name="Picture 2" descr="Diagram of a machine with text and arrows&#10;&#10;Description automatically generated with medium confidence">
            <a:extLst>
              <a:ext uri="{FF2B5EF4-FFF2-40B4-BE49-F238E27FC236}">
                <a16:creationId xmlns:a16="http://schemas.microsoft.com/office/drawing/2014/main" id="{5C60DB84-3EF7-FF88-2E61-1E7B8D0E3E8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66849" y="190500"/>
            <a:ext cx="9258301" cy="5441950"/>
          </a:xfrm>
          <a:prstGeom prst="rect">
            <a:avLst/>
          </a:prstGeom>
        </p:spPr>
      </p:pic>
    </p:spTree>
    <p:extLst>
      <p:ext uri="{BB962C8B-B14F-4D97-AF65-F5344CB8AC3E}">
        <p14:creationId xmlns:p14="http://schemas.microsoft.com/office/powerpoint/2010/main" val="2377622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2019300" cy="527050"/>
          </a:xfrm>
        </p:spPr>
        <p:txBody>
          <a:bodyPr/>
          <a:lstStyle/>
          <a:p>
            <a:r>
              <a:rPr lang="en-US" dirty="0"/>
              <a:t>FIGURE 3.7</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3" cy="876300"/>
          </a:xfrm>
        </p:spPr>
        <p:txBody>
          <a:bodyPr/>
          <a:lstStyle/>
          <a:p>
            <a:r>
              <a:rPr lang="en-US" dirty="0"/>
              <a:t>Basic components of a two-spool core turbine engine.</a:t>
            </a:r>
          </a:p>
          <a:p>
            <a:endParaRPr lang="en-US" dirty="0"/>
          </a:p>
        </p:txBody>
      </p:sp>
      <p:pic>
        <p:nvPicPr>
          <p:cNvPr id="3" name="Picture 2" descr="Diagram of a jet engine&#10;&#10;Description automatically generated">
            <a:extLst>
              <a:ext uri="{FF2B5EF4-FFF2-40B4-BE49-F238E27FC236}">
                <a16:creationId xmlns:a16="http://schemas.microsoft.com/office/drawing/2014/main" id="{73BAB7C7-852A-4A45-A42D-E96EC289C1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62100" y="38100"/>
            <a:ext cx="9067800" cy="5817079"/>
          </a:xfrm>
          <a:prstGeom prst="rect">
            <a:avLst/>
          </a:prstGeom>
        </p:spPr>
      </p:pic>
    </p:spTree>
    <p:extLst>
      <p:ext uri="{BB962C8B-B14F-4D97-AF65-F5344CB8AC3E}">
        <p14:creationId xmlns:p14="http://schemas.microsoft.com/office/powerpoint/2010/main" val="209355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5299</TotalTime>
  <Words>1536</Words>
  <Application>Microsoft Office PowerPoint</Application>
  <PresentationFormat>Widescreen</PresentationFormat>
  <Paragraphs>127</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Aptos SemiBold</vt:lpstr>
      <vt:lpstr>Arial</vt:lpstr>
      <vt:lpstr>Helvetica</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Kotomaimoce</dc:creator>
  <cp:lastModifiedBy>Laura Fisher</cp:lastModifiedBy>
  <cp:revision>55</cp:revision>
  <dcterms:created xsi:type="dcterms:W3CDTF">2024-02-28T00:44:40Z</dcterms:created>
  <dcterms:modified xsi:type="dcterms:W3CDTF">2024-07-15T19:54:15Z</dcterms:modified>
</cp:coreProperties>
</file>